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7" r:id="rId2"/>
    <p:sldMasterId id="2147483760" r:id="rId3"/>
  </p:sldMasterIdLst>
  <p:notesMasterIdLst>
    <p:notesMasterId r:id="rId237"/>
  </p:notesMasterIdLst>
  <p:sldIdLst>
    <p:sldId id="307" r:id="rId4"/>
    <p:sldId id="257" r:id="rId5"/>
    <p:sldId id="258" r:id="rId6"/>
    <p:sldId id="370" r:id="rId7"/>
    <p:sldId id="371" r:id="rId8"/>
    <p:sldId id="261" r:id="rId9"/>
    <p:sldId id="331" r:id="rId10"/>
    <p:sldId id="592" r:id="rId11"/>
    <p:sldId id="937" r:id="rId12"/>
    <p:sldId id="529" r:id="rId13"/>
    <p:sldId id="609" r:id="rId14"/>
    <p:sldId id="938" r:id="rId15"/>
    <p:sldId id="939" r:id="rId16"/>
    <p:sldId id="940" r:id="rId17"/>
    <p:sldId id="941" r:id="rId18"/>
    <p:sldId id="942" r:id="rId19"/>
    <p:sldId id="611" r:id="rId20"/>
    <p:sldId id="943" r:id="rId21"/>
    <p:sldId id="944" r:id="rId22"/>
    <p:sldId id="945" r:id="rId23"/>
    <p:sldId id="948" r:id="rId24"/>
    <p:sldId id="949" r:id="rId25"/>
    <p:sldId id="950" r:id="rId26"/>
    <p:sldId id="951" r:id="rId27"/>
    <p:sldId id="946" r:id="rId28"/>
    <p:sldId id="952" r:id="rId29"/>
    <p:sldId id="956" r:id="rId30"/>
    <p:sldId id="953" r:id="rId31"/>
    <p:sldId id="957" r:id="rId32"/>
    <p:sldId id="954" r:id="rId33"/>
    <p:sldId id="958" r:id="rId34"/>
    <p:sldId id="962" r:id="rId35"/>
    <p:sldId id="963" r:id="rId36"/>
    <p:sldId id="964" r:id="rId37"/>
    <p:sldId id="960" r:id="rId38"/>
    <p:sldId id="961" r:id="rId39"/>
    <p:sldId id="955" r:id="rId40"/>
    <p:sldId id="959" r:id="rId41"/>
    <p:sldId id="969" r:id="rId42"/>
    <p:sldId id="970" r:id="rId43"/>
    <p:sldId id="971" r:id="rId44"/>
    <p:sldId id="965" r:id="rId45"/>
    <p:sldId id="972" r:id="rId46"/>
    <p:sldId id="978" r:id="rId47"/>
    <p:sldId id="979" r:id="rId48"/>
    <p:sldId id="966" r:id="rId49"/>
    <p:sldId id="973" r:id="rId50"/>
    <p:sldId id="974" r:id="rId51"/>
    <p:sldId id="975" r:id="rId52"/>
    <p:sldId id="976" r:id="rId53"/>
    <p:sldId id="981" r:id="rId54"/>
    <p:sldId id="977" r:id="rId55"/>
    <p:sldId id="967" r:id="rId56"/>
    <p:sldId id="982" r:id="rId57"/>
    <p:sldId id="990" r:id="rId58"/>
    <p:sldId id="983" r:id="rId59"/>
    <p:sldId id="991" r:id="rId60"/>
    <p:sldId id="988" r:id="rId61"/>
    <p:sldId id="989" r:id="rId62"/>
    <p:sldId id="987" r:id="rId63"/>
    <p:sldId id="992" r:id="rId64"/>
    <p:sldId id="993" r:id="rId65"/>
    <p:sldId id="994" r:id="rId66"/>
    <p:sldId id="995" r:id="rId67"/>
    <p:sldId id="996" r:id="rId68"/>
    <p:sldId id="997" r:id="rId69"/>
    <p:sldId id="984" r:id="rId70"/>
    <p:sldId id="985" r:id="rId71"/>
    <p:sldId id="986" r:id="rId72"/>
    <p:sldId id="980" r:id="rId73"/>
    <p:sldId id="968" r:id="rId74"/>
    <p:sldId id="947" r:id="rId75"/>
    <p:sldId id="998" r:id="rId76"/>
    <p:sldId id="999" r:id="rId77"/>
    <p:sldId id="1000" r:id="rId78"/>
    <p:sldId id="1001" r:id="rId79"/>
    <p:sldId id="1002" r:id="rId80"/>
    <p:sldId id="1003" r:id="rId81"/>
    <p:sldId id="1011" r:id="rId82"/>
    <p:sldId id="1012" r:id="rId83"/>
    <p:sldId id="1004" r:id="rId84"/>
    <p:sldId id="1013" r:id="rId85"/>
    <p:sldId id="1016" r:id="rId86"/>
    <p:sldId id="1017" r:id="rId87"/>
    <p:sldId id="1019" r:id="rId88"/>
    <p:sldId id="1015" r:id="rId89"/>
    <p:sldId id="1020" r:id="rId90"/>
    <p:sldId id="1008" r:id="rId91"/>
    <p:sldId id="1021" r:id="rId92"/>
    <p:sldId id="1022" r:id="rId93"/>
    <p:sldId id="1023" r:id="rId94"/>
    <p:sldId id="1025" r:id="rId95"/>
    <p:sldId id="1024" r:id="rId96"/>
    <p:sldId id="1026" r:id="rId97"/>
    <p:sldId id="1027" r:id="rId98"/>
    <p:sldId id="1009" r:id="rId99"/>
    <p:sldId id="1028" r:id="rId100"/>
    <p:sldId id="1029" r:id="rId101"/>
    <p:sldId id="1032" r:id="rId102"/>
    <p:sldId id="1010" r:id="rId103"/>
    <p:sldId id="1030" r:id="rId104"/>
    <p:sldId id="1014" r:id="rId105"/>
    <p:sldId id="1038" r:id="rId106"/>
    <p:sldId id="1039" r:id="rId107"/>
    <p:sldId id="1043" r:id="rId108"/>
    <p:sldId id="1036" r:id="rId109"/>
    <p:sldId id="1037" r:id="rId110"/>
    <p:sldId id="1031" r:id="rId111"/>
    <p:sldId id="1040" r:id="rId112"/>
    <p:sldId id="1041" r:id="rId113"/>
    <p:sldId id="1042" r:id="rId114"/>
    <p:sldId id="1005" r:id="rId115"/>
    <p:sldId id="1006" r:id="rId116"/>
    <p:sldId id="1007" r:id="rId117"/>
    <p:sldId id="1034" r:id="rId118"/>
    <p:sldId id="1033" r:id="rId119"/>
    <p:sldId id="1053" r:id="rId120"/>
    <p:sldId id="1055" r:id="rId121"/>
    <p:sldId id="1048" r:id="rId122"/>
    <p:sldId id="1049" r:id="rId123"/>
    <p:sldId id="1035" r:id="rId124"/>
    <p:sldId id="1044" r:id="rId125"/>
    <p:sldId id="1045" r:id="rId126"/>
    <p:sldId id="1046" r:id="rId127"/>
    <p:sldId id="1047" r:id="rId128"/>
    <p:sldId id="1051" r:id="rId129"/>
    <p:sldId id="1052" r:id="rId130"/>
    <p:sldId id="1056" r:id="rId131"/>
    <p:sldId id="1057" r:id="rId132"/>
    <p:sldId id="1063" r:id="rId133"/>
    <p:sldId id="1058" r:id="rId134"/>
    <p:sldId id="1060" r:id="rId135"/>
    <p:sldId id="1061" r:id="rId136"/>
    <p:sldId id="1062" r:id="rId137"/>
    <p:sldId id="1064" r:id="rId138"/>
    <p:sldId id="1065" r:id="rId139"/>
    <p:sldId id="1066" r:id="rId140"/>
    <p:sldId id="1067" r:id="rId141"/>
    <p:sldId id="1068" r:id="rId142"/>
    <p:sldId id="1059" r:id="rId143"/>
    <p:sldId id="1050" r:id="rId144"/>
    <p:sldId id="763" r:id="rId145"/>
    <p:sldId id="827" r:id="rId146"/>
    <p:sldId id="831" r:id="rId147"/>
    <p:sldId id="832" r:id="rId148"/>
    <p:sldId id="833" r:id="rId149"/>
    <p:sldId id="830" r:id="rId150"/>
    <p:sldId id="837" r:id="rId151"/>
    <p:sldId id="834" r:id="rId152"/>
    <p:sldId id="838" r:id="rId153"/>
    <p:sldId id="839" r:id="rId154"/>
    <p:sldId id="841" r:id="rId155"/>
    <p:sldId id="842" r:id="rId156"/>
    <p:sldId id="843" r:id="rId157"/>
    <p:sldId id="835" r:id="rId158"/>
    <p:sldId id="844" r:id="rId159"/>
    <p:sldId id="836" r:id="rId160"/>
    <p:sldId id="846" r:id="rId161"/>
    <p:sldId id="847" r:id="rId162"/>
    <p:sldId id="868" r:id="rId163"/>
    <p:sldId id="869" r:id="rId164"/>
    <p:sldId id="872" r:id="rId165"/>
    <p:sldId id="870" r:id="rId166"/>
    <p:sldId id="848" r:id="rId167"/>
    <p:sldId id="850" r:id="rId168"/>
    <p:sldId id="877" r:id="rId169"/>
    <p:sldId id="878" r:id="rId170"/>
    <p:sldId id="879" r:id="rId171"/>
    <p:sldId id="881" r:id="rId172"/>
    <p:sldId id="885" r:id="rId173"/>
    <p:sldId id="882" r:id="rId174"/>
    <p:sldId id="883" r:id="rId175"/>
    <p:sldId id="884" r:id="rId176"/>
    <p:sldId id="849" r:id="rId177"/>
    <p:sldId id="880" r:id="rId178"/>
    <p:sldId id="873" r:id="rId179"/>
    <p:sldId id="886" r:id="rId180"/>
    <p:sldId id="891" r:id="rId181"/>
    <p:sldId id="887" r:id="rId182"/>
    <p:sldId id="888" r:id="rId183"/>
    <p:sldId id="889" r:id="rId184"/>
    <p:sldId id="890" r:id="rId185"/>
    <p:sldId id="892" r:id="rId186"/>
    <p:sldId id="893" r:id="rId187"/>
    <p:sldId id="894" r:id="rId188"/>
    <p:sldId id="895" r:id="rId189"/>
    <p:sldId id="896" r:id="rId190"/>
    <p:sldId id="897" r:id="rId191"/>
    <p:sldId id="898" r:id="rId192"/>
    <p:sldId id="899" r:id="rId193"/>
    <p:sldId id="900" r:id="rId194"/>
    <p:sldId id="901" r:id="rId195"/>
    <p:sldId id="902" r:id="rId196"/>
    <p:sldId id="874" r:id="rId197"/>
    <p:sldId id="903" r:id="rId198"/>
    <p:sldId id="904" r:id="rId199"/>
    <p:sldId id="905" r:id="rId200"/>
    <p:sldId id="875" r:id="rId201"/>
    <p:sldId id="907" r:id="rId202"/>
    <p:sldId id="908" r:id="rId203"/>
    <p:sldId id="909" r:id="rId204"/>
    <p:sldId id="910" r:id="rId205"/>
    <p:sldId id="876" r:id="rId206"/>
    <p:sldId id="859" r:id="rId207"/>
    <p:sldId id="917" r:id="rId208"/>
    <p:sldId id="918" r:id="rId209"/>
    <p:sldId id="911" r:id="rId210"/>
    <p:sldId id="912" r:id="rId211"/>
    <p:sldId id="913" r:id="rId212"/>
    <p:sldId id="919" r:id="rId213"/>
    <p:sldId id="920" r:id="rId214"/>
    <p:sldId id="921" r:id="rId215"/>
    <p:sldId id="922" r:id="rId216"/>
    <p:sldId id="923" r:id="rId217"/>
    <p:sldId id="924" r:id="rId218"/>
    <p:sldId id="925" r:id="rId219"/>
    <p:sldId id="926" r:id="rId220"/>
    <p:sldId id="927" r:id="rId221"/>
    <p:sldId id="928" r:id="rId222"/>
    <p:sldId id="929" r:id="rId223"/>
    <p:sldId id="930" r:id="rId224"/>
    <p:sldId id="933" r:id="rId225"/>
    <p:sldId id="935" r:id="rId226"/>
    <p:sldId id="932" r:id="rId227"/>
    <p:sldId id="934" r:id="rId228"/>
    <p:sldId id="931" r:id="rId229"/>
    <p:sldId id="936" r:id="rId230"/>
    <p:sldId id="823" r:id="rId231"/>
    <p:sldId id="821" r:id="rId232"/>
    <p:sldId id="825" r:id="rId233"/>
    <p:sldId id="824" r:id="rId234"/>
    <p:sldId id="822" r:id="rId235"/>
    <p:sldId id="296" r:id="rId2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307"/>
            <p14:sldId id="257"/>
            <p14:sldId id="258"/>
            <p14:sldId id="370"/>
            <p14:sldId id="371"/>
            <p14:sldId id="261"/>
            <p14:sldId id="331"/>
            <p14:sldId id="592"/>
            <p14:sldId id="937"/>
          </p14:sldIdLst>
        </p14:section>
        <p14:section name="SECTION 1" id="{73220C7C-D6A9-409E-AB1F-A5F74CB08080}">
          <p14:sldIdLst>
            <p14:sldId id="529"/>
            <p14:sldId id="609"/>
            <p14:sldId id="938"/>
            <p14:sldId id="939"/>
          </p14:sldIdLst>
        </p14:section>
        <p14:section name="DEMO 1" id="{EF1632C0-6D5C-40CE-9C6F-11DE02DE578D}">
          <p14:sldIdLst>
            <p14:sldId id="940"/>
            <p14:sldId id="941"/>
            <p14:sldId id="942"/>
            <p14:sldId id="611"/>
            <p14:sldId id="943"/>
            <p14:sldId id="944"/>
            <p14:sldId id="945"/>
            <p14:sldId id="948"/>
            <p14:sldId id="949"/>
            <p14:sldId id="950"/>
            <p14:sldId id="951"/>
            <p14:sldId id="946"/>
            <p14:sldId id="952"/>
            <p14:sldId id="956"/>
            <p14:sldId id="953"/>
            <p14:sldId id="957"/>
            <p14:sldId id="954"/>
            <p14:sldId id="958"/>
            <p14:sldId id="962"/>
          </p14:sldIdLst>
        </p14:section>
        <p14:section name="SECTION 2" id="{399A0C71-A891-4765-9307-B90DF9C5DCA1}">
          <p14:sldIdLst>
            <p14:sldId id="963"/>
            <p14:sldId id="964"/>
            <p14:sldId id="960"/>
            <p14:sldId id="961"/>
            <p14:sldId id="955"/>
            <p14:sldId id="959"/>
            <p14:sldId id="969"/>
            <p14:sldId id="970"/>
            <p14:sldId id="971"/>
            <p14:sldId id="965"/>
            <p14:sldId id="972"/>
          </p14:sldIdLst>
        </p14:section>
        <p14:section name="DEMO 2" id="{3CFF1FDD-1FE4-4B4E-BDE0-EF0CF34E584E}">
          <p14:sldIdLst>
            <p14:sldId id="978"/>
            <p14:sldId id="979"/>
            <p14:sldId id="966"/>
            <p14:sldId id="973"/>
            <p14:sldId id="974"/>
            <p14:sldId id="975"/>
            <p14:sldId id="976"/>
            <p14:sldId id="981"/>
            <p14:sldId id="977"/>
            <p14:sldId id="967"/>
            <p14:sldId id="982"/>
            <p14:sldId id="990"/>
            <p14:sldId id="983"/>
            <p14:sldId id="991"/>
            <p14:sldId id="988"/>
            <p14:sldId id="989"/>
            <p14:sldId id="987"/>
            <p14:sldId id="992"/>
          </p14:sldIdLst>
        </p14:section>
        <p14:section name="SECTION 3" id="{E2EF513B-6E7D-486E-B700-9DDC9E6FBD95}">
          <p14:sldIdLst>
            <p14:sldId id="993"/>
            <p14:sldId id="994"/>
            <p14:sldId id="995"/>
          </p14:sldIdLst>
        </p14:section>
        <p14:section name="DEMO 3" id="{7CA6F035-E6AB-46AB-8286-7C1356F7A75F}">
          <p14:sldIdLst>
            <p14:sldId id="996"/>
            <p14:sldId id="997"/>
            <p14:sldId id="984"/>
            <p14:sldId id="985"/>
            <p14:sldId id="986"/>
            <p14:sldId id="980"/>
            <p14:sldId id="968"/>
            <p14:sldId id="947"/>
            <p14:sldId id="998"/>
            <p14:sldId id="999"/>
            <p14:sldId id="1000"/>
            <p14:sldId id="1001"/>
            <p14:sldId id="1002"/>
            <p14:sldId id="1003"/>
            <p14:sldId id="1011"/>
            <p14:sldId id="1012"/>
            <p14:sldId id="1004"/>
            <p14:sldId id="1013"/>
          </p14:sldIdLst>
        </p14:section>
        <p14:section name="SECTION 4" id="{23FF2C65-4247-4520-B60D-B3D710C3B9EF}">
          <p14:sldIdLst>
            <p14:sldId id="1016"/>
            <p14:sldId id="1017"/>
            <p14:sldId id="1019"/>
          </p14:sldIdLst>
        </p14:section>
        <p14:section name="DEMO 4" id="{9B061535-4E1D-404D-BFFA-743307AE6762}">
          <p14:sldIdLst>
            <p14:sldId id="1015"/>
            <p14:sldId id="1020"/>
            <p14:sldId id="1008"/>
            <p14:sldId id="1021"/>
            <p14:sldId id="1022"/>
            <p14:sldId id="1023"/>
            <p14:sldId id="1025"/>
            <p14:sldId id="1024"/>
            <p14:sldId id="1026"/>
            <p14:sldId id="1027"/>
            <p14:sldId id="1009"/>
            <p14:sldId id="1028"/>
            <p14:sldId id="1029"/>
            <p14:sldId id="1032"/>
            <p14:sldId id="1010"/>
            <p14:sldId id="1030"/>
            <p14:sldId id="1014"/>
          </p14:sldIdLst>
        </p14:section>
        <p14:section name="SECTION 5" id="{4E75868A-9E0F-41E1-87F9-5A2605FD6C9B}">
          <p14:sldIdLst>
            <p14:sldId id="1038"/>
            <p14:sldId id="1039"/>
            <p14:sldId id="1043"/>
          </p14:sldIdLst>
        </p14:section>
        <p14:section name="DEMO 5" id="{AE4F7134-3CA6-4DA7-B55C-6BA855F46787}">
          <p14:sldIdLst>
            <p14:sldId id="1036"/>
            <p14:sldId id="1037"/>
            <p14:sldId id="1031"/>
            <p14:sldId id="1040"/>
            <p14:sldId id="1041"/>
            <p14:sldId id="1042"/>
            <p14:sldId id="1005"/>
            <p14:sldId id="1006"/>
            <p14:sldId id="1007"/>
            <p14:sldId id="1034"/>
            <p14:sldId id="1033"/>
          </p14:sldIdLst>
        </p14:section>
        <p14:section name="SECTION 6" id="{97F14E94-095E-4E16-8327-EE79F119642D}">
          <p14:sldIdLst>
            <p14:sldId id="1053"/>
            <p14:sldId id="1055"/>
          </p14:sldIdLst>
        </p14:section>
        <p14:section name="DEMO 6" id="{697A2E54-1AFD-4235-9AF6-70E7F266713D}">
          <p14:sldIdLst>
            <p14:sldId id="1048"/>
            <p14:sldId id="1049"/>
            <p14:sldId id="1035"/>
            <p14:sldId id="1044"/>
            <p14:sldId id="1045"/>
            <p14:sldId id="1046"/>
            <p14:sldId id="1047"/>
            <p14:sldId id="1051"/>
            <p14:sldId id="1052"/>
            <p14:sldId id="1056"/>
            <p14:sldId id="1057"/>
            <p14:sldId id="1063"/>
            <p14:sldId id="1058"/>
            <p14:sldId id="1060"/>
            <p14:sldId id="1061"/>
            <p14:sldId id="1062"/>
            <p14:sldId id="1064"/>
            <p14:sldId id="1065"/>
            <p14:sldId id="1066"/>
            <p14:sldId id="1067"/>
            <p14:sldId id="1068"/>
            <p14:sldId id="1059"/>
            <p14:sldId id="1050"/>
          </p14:sldIdLst>
        </p14:section>
        <p14:section name="Quiz" id="{C147E044-4FA5-4E51-8922-FF67A00F879A}">
          <p14:sldIdLst>
            <p14:sldId id="763"/>
          </p14:sldIdLst>
        </p14:section>
        <p14:section name="Power BI Service" id="{342DA9E4-43A8-45BD-92A5-E55F2BDA6DC5}">
          <p14:sldIdLst>
            <p14:sldId id="827"/>
            <p14:sldId id="831"/>
            <p14:sldId id="832"/>
            <p14:sldId id="833"/>
            <p14:sldId id="830"/>
            <p14:sldId id="837"/>
            <p14:sldId id="834"/>
            <p14:sldId id="838"/>
            <p14:sldId id="839"/>
            <p14:sldId id="841"/>
            <p14:sldId id="842"/>
            <p14:sldId id="843"/>
            <p14:sldId id="835"/>
            <p14:sldId id="844"/>
            <p14:sldId id="836"/>
            <p14:sldId id="846"/>
            <p14:sldId id="847"/>
            <p14:sldId id="868"/>
            <p14:sldId id="869"/>
            <p14:sldId id="872"/>
            <p14:sldId id="870"/>
            <p14:sldId id="848"/>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893"/>
            <p14:sldId id="894"/>
            <p14:sldId id="895"/>
            <p14:sldId id="896"/>
            <p14:sldId id="897"/>
            <p14:sldId id="898"/>
            <p14:sldId id="899"/>
            <p14:sldId id="900"/>
            <p14:sldId id="901"/>
            <p14:sldId id="902"/>
            <p14:sldId id="874"/>
            <p14:sldId id="903"/>
            <p14:sldId id="904"/>
            <p14:sldId id="905"/>
            <p14:sldId id="875"/>
            <p14:sldId id="907"/>
            <p14:sldId id="908"/>
            <p14:sldId id="909"/>
            <p14:sldId id="910"/>
            <p14:sldId id="876"/>
            <p14:sldId id="859"/>
            <p14:sldId id="917"/>
            <p14:sldId id="918"/>
            <p14:sldId id="911"/>
            <p14:sldId id="912"/>
            <p14:sldId id="913"/>
            <p14:sldId id="919"/>
            <p14:sldId id="920"/>
            <p14:sldId id="921"/>
            <p14:sldId id="922"/>
            <p14:sldId id="923"/>
            <p14:sldId id="924"/>
            <p14:sldId id="925"/>
            <p14:sldId id="926"/>
            <p14:sldId id="927"/>
            <p14:sldId id="928"/>
            <p14:sldId id="929"/>
            <p14:sldId id="930"/>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767676"/>
    <a:srgbClr val="262626"/>
    <a:srgbClr val="66FF99"/>
    <a:srgbClr val="FFFFFF"/>
    <a:srgbClr val="404040"/>
    <a:srgbClr val="0075D6"/>
    <a:srgbClr val="003C6C"/>
    <a:srgbClr val="BFBFBF"/>
    <a:srgbClr val="F2C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16BFB-0692-4633-B78B-1AAEE5C36FCF}" v="2" dt="2019-03-21T03:58:20.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0" autoAdjust="0"/>
    <p:restoredTop sz="76441" autoAdjust="0"/>
  </p:normalViewPr>
  <p:slideViewPr>
    <p:cSldViewPr snapToGrid="0">
      <p:cViewPr>
        <p:scale>
          <a:sx n="66" d="100"/>
          <a:sy n="66" d="100"/>
        </p:scale>
        <p:origin x="1146" y="41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notesMaster" Target="notesMasters/notesMaster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presProps" Target="presProps.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viewProps" Target="viewProp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theme" Target="theme/theme1.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6" Type="http://schemas.openxmlformats.org/officeDocument/2006/relationships/slide" Target="slides/slide23.xml"/><Relationship Id="rId231" Type="http://schemas.openxmlformats.org/officeDocument/2006/relationships/slide" Target="slides/slide228.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microsoft.com/office/2016/11/relationships/changesInfo" Target="changesInfos/changesInfo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microsoft.com/office/2015/10/relationships/revisionInfo" Target="revisionInfo.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12/17/2019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1</a:t>
            </a:fld>
            <a:endParaRPr lang="en-US" dirty="0"/>
          </a:p>
        </p:txBody>
      </p:sp>
    </p:spTree>
    <p:extLst>
      <p:ext uri="{BB962C8B-B14F-4D97-AF65-F5344CB8AC3E}">
        <p14:creationId xmlns:p14="http://schemas.microsoft.com/office/powerpoint/2010/main" val="80899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current state of this data model its going to count all records in the customer table for product ID 101 Bikes and say the count of customers is 5, which is incorrect cause it should be 2 but it can’t filter the customer table. This is confusing if you don’t come from an IT or BI background, or perhaps its not advanced for you. But what we do is Turn on Cross Filtering and the Transactional table (Sales) is going to be able to filter the Customers table based on </a:t>
            </a:r>
            <a:r>
              <a:rPr lang="en-US" sz="1200" b="0" i="0" u="none" strike="noStrike" kern="1200" baseline="0" dirty="0" err="1">
                <a:solidFill>
                  <a:schemeClr val="tx1"/>
                </a:solidFill>
                <a:latin typeface="+mn-lt"/>
                <a:ea typeface="+mn-ea"/>
                <a:cs typeface="+mn-cs"/>
              </a:rPr>
              <a:t>CustID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97026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Role Playing Tables is one of the concepts that can get confusing, but don’t over think it. A role playing table is a table that can essentially play multiple roles. For example, we have transactions that contain multiple rows. One for when the Order was Placed and another row for when the Order Shipped with another date. We have them to reduce redundancy of having to maintain multiple tables when they’re in essence the same structure. Another example is a transaction for the Bill To address and the Ship To address. Do we want two tables or just one? The tabular model of Power BI there’s no real built-in support for Role-Playing tables, unlike Multi-Dimensional version of Analysis Services that does have built-in support. We look at the two options we have are.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50550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12:24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281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Options: </a:t>
            </a:r>
          </a:p>
          <a:p>
            <a:pPr marL="228600" indent="-228600">
              <a:buAutoNum type="arabicPeriod"/>
            </a:pPr>
            <a:r>
              <a:rPr lang="en-US" sz="1200" b="0" i="0" u="none" strike="noStrike" kern="1200" baseline="0" dirty="0">
                <a:solidFill>
                  <a:schemeClr val="tx1"/>
                </a:solidFill>
                <a:latin typeface="+mn-lt"/>
                <a:ea typeface="+mn-ea"/>
                <a:cs typeface="+mn-cs"/>
              </a:rPr>
              <a:t>Use DAX, reduces memory consumption. Adds complexity by using some advanced functions (calculate and </a:t>
            </a:r>
            <a:r>
              <a:rPr lang="en-US" sz="1200" b="0" i="0" u="none" strike="noStrike" kern="1200" baseline="0" dirty="0" err="1">
                <a:solidFill>
                  <a:schemeClr val="tx1"/>
                </a:solidFill>
                <a:latin typeface="+mn-lt"/>
                <a:ea typeface="+mn-ea"/>
                <a:cs typeface="+mn-cs"/>
              </a:rPr>
              <a:t>userelationship</a:t>
            </a:r>
            <a:r>
              <a:rPr lang="en-US" sz="1200" b="0" i="0" u="none" strike="noStrike" kern="1200" baseline="0" dirty="0">
                <a:solidFill>
                  <a:schemeClr val="tx1"/>
                </a:solidFill>
                <a:latin typeface="+mn-lt"/>
                <a:ea typeface="+mn-ea"/>
                <a:cs typeface="+mn-cs"/>
              </a:rPr>
              <a:t>). Identify specifically the relationship.</a:t>
            </a:r>
          </a:p>
          <a:p>
            <a:pPr marL="228600" indent="-228600">
              <a:buAutoNum type="arabicPeriod"/>
            </a:pPr>
            <a:r>
              <a:rPr lang="en-US" sz="1200" b="0" i="0" u="none" strike="noStrike" kern="1200" baseline="0" dirty="0">
                <a:solidFill>
                  <a:schemeClr val="tx1"/>
                </a:solidFill>
                <a:latin typeface="+mn-lt"/>
                <a:ea typeface="+mn-ea"/>
                <a:cs typeface="+mn-cs"/>
              </a:rPr>
              <a:t>Don’t care about data model, import the table multiple times. </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Generally speaking, most companies will use method 2 because its simpler to explain to your end-users. The shipping manager can easily report from the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table.</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In DAX, we have to create a measure per field. For example, </a:t>
            </a:r>
            <a:r>
              <a:rPr lang="en-US" sz="1200" b="0" i="0" u="none" strike="noStrike" kern="1200" baseline="0" dirty="0" err="1">
                <a:solidFill>
                  <a:schemeClr val="tx1"/>
                </a:solidFill>
                <a:latin typeface="+mn-lt"/>
                <a:ea typeface="+mn-ea"/>
                <a:cs typeface="+mn-cs"/>
              </a:rPr>
              <a:t>TotalSales</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Then another for Profit, Profit Margin, Year over Year, etc. Calculate allows you to override the filter context. This is more overheard and explanation to your users.</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Both methods add their own analytical value, with measures you can bring in each measure and add them to a table side by side. </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The alternative is always going to be filtered by the active relationship. The matrix visual adds more insights. You may be able to use both. But the DAX method is going to be more work specially if you have more users, so we typically use the alternate method and import the same table twice.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12:46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1252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Get to work and make sense of what we’re talking about. I’m going to cover the DAX method first.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629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11:40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4005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11:18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7849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12:28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920784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12:28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901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1:16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88803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1:19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7618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we take a look 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0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1:21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772078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86609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1:32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111294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1:41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764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DAX is not the preferred method because there’s some complexity and the difficulty of training the end-users. Now we’re going to go through the process of importing multiple date tables, building those relationships and getting unique analytical insights.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065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Options: </a:t>
            </a:r>
          </a:p>
          <a:p>
            <a:pPr marL="228600" indent="-228600">
              <a:buAutoNum type="arabicPeriod"/>
            </a:pPr>
            <a:r>
              <a:rPr lang="en-US" sz="1200" b="0" i="0" u="none" strike="noStrike" kern="1200" baseline="0" dirty="0">
                <a:solidFill>
                  <a:schemeClr val="tx1"/>
                </a:solidFill>
                <a:latin typeface="+mn-lt"/>
                <a:ea typeface="+mn-ea"/>
                <a:cs typeface="+mn-cs"/>
              </a:rPr>
              <a:t>Use DAX, reduces memory consumption. Adds complexity by using some advanced functions (calculate and </a:t>
            </a:r>
            <a:r>
              <a:rPr lang="en-US" sz="1200" b="0" i="0" u="none" strike="noStrike" kern="1200" baseline="0" dirty="0" err="1">
                <a:solidFill>
                  <a:schemeClr val="tx1"/>
                </a:solidFill>
                <a:latin typeface="+mn-lt"/>
                <a:ea typeface="+mn-ea"/>
                <a:cs typeface="+mn-cs"/>
              </a:rPr>
              <a:t>userelationship</a:t>
            </a:r>
            <a:r>
              <a:rPr lang="en-US" sz="1200" b="0" i="0" u="none" strike="noStrike" kern="1200" baseline="0" dirty="0">
                <a:solidFill>
                  <a:schemeClr val="tx1"/>
                </a:solidFill>
                <a:latin typeface="+mn-lt"/>
                <a:ea typeface="+mn-ea"/>
                <a:cs typeface="+mn-cs"/>
              </a:rPr>
              <a:t>). Identify specifically the relationship.</a:t>
            </a:r>
          </a:p>
          <a:p>
            <a:pPr marL="228600" indent="-228600">
              <a:buAutoNum type="arabicPeriod"/>
            </a:pPr>
            <a:r>
              <a:rPr lang="en-US" sz="1200" b="0" i="0" u="none" strike="noStrike" kern="1200" baseline="0" dirty="0">
                <a:solidFill>
                  <a:schemeClr val="tx1"/>
                </a:solidFill>
                <a:latin typeface="+mn-lt"/>
                <a:ea typeface="+mn-ea"/>
                <a:cs typeface="+mn-cs"/>
              </a:rPr>
              <a:t>Don’t care about data model, import the table multiple times. </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Generally speaking, most companies will use method 2 because its simpler to explain to your end-users. The shipping manager can easily report from the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table.</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In DAX, we have to create a measure per field. For example, </a:t>
            </a:r>
            <a:r>
              <a:rPr lang="en-US" sz="1200" b="0" i="0" u="none" strike="noStrike" kern="1200" baseline="0" dirty="0" err="1">
                <a:solidFill>
                  <a:schemeClr val="tx1"/>
                </a:solidFill>
                <a:latin typeface="+mn-lt"/>
                <a:ea typeface="+mn-ea"/>
                <a:cs typeface="+mn-cs"/>
              </a:rPr>
              <a:t>TotalSales</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Then another for Profit, Profit Margin, Year over Year, etc. Calculate allows you to override the filter context. This is more overheard and explanation to your users.</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Both methods add their own analytical value, with measures you can bring in each measure and add them to a table side by side. </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The alternative is always going to be filtered by the active relationship. The matrix visual adds more insights. You may be able to use both. But the DAX method is going to be more work specially if you have more users, so we typically use the alternate method and import the same table twice.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2:09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9877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 Power BI Desktop, we’re using a similar data model as before. We’re going to import multiple date tables, rather than using DAX, and do it from that point of 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2952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1:53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7620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81025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2:30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3849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843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2:31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9889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1:35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7216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1:38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77374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1:53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752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1:53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7577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2:39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485544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2:39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68403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2:44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66961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Consider this at a Week level or a Quarter level and determine a lag time.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2:58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695408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2:44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946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3 simple tables. Internet Sales table (or bridge table) holds the relationship between Customer and Product.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608033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2:44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534326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2:44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22548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516178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001000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61949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19606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3:10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0570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2:39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267190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1:53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9770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Power BI is great at visually easily showing us the current relationships that we have.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01338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79086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2. From the menu on the top right, click on the gear and select Manage gateways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9508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88291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898237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Dashboards provides information that is most important to the business </a:t>
            </a:r>
          </a:p>
          <a:p>
            <a:r>
              <a:rPr lang="en-US" sz="1200" b="0" i="0" u="none" strike="noStrike" kern="1200" baseline="0" dirty="0">
                <a:solidFill>
                  <a:schemeClr val="tx1"/>
                </a:solidFill>
                <a:latin typeface="+mn-lt"/>
                <a:ea typeface="+mn-ea"/>
                <a:cs typeface="+mn-cs"/>
              </a:rPr>
              <a:t>• In the navigation pane, your dashboards are listed under the Dashboards heading </a:t>
            </a:r>
          </a:p>
          <a:p>
            <a:r>
              <a:rPr lang="en-US" sz="1200" b="0" i="0" u="none" strike="noStrike" kern="1200" baseline="0" dirty="0">
                <a:solidFill>
                  <a:schemeClr val="tx1"/>
                </a:solidFill>
                <a:latin typeface="+mn-lt"/>
                <a:ea typeface="+mn-ea"/>
                <a:cs typeface="+mn-cs"/>
              </a:rPr>
              <a:t>• Each listed dashboard represents a customized view of some subset of the underlying datasets </a:t>
            </a:r>
          </a:p>
          <a:p>
            <a:r>
              <a:rPr lang="en-US" sz="1200" b="0" i="0" u="none" strike="noStrike" kern="1200" baseline="0" dirty="0">
                <a:solidFill>
                  <a:schemeClr val="tx1"/>
                </a:solidFill>
                <a:latin typeface="+mn-lt"/>
                <a:ea typeface="+mn-ea"/>
                <a:cs typeface="+mn-cs"/>
              </a:rPr>
              <a:t>• Dashboard is a collection of tiles that are pinned from Reports by mouse over the desired chart and clicking on the Push Pin Icon.</a:t>
            </a:r>
          </a:p>
          <a:p>
            <a:r>
              <a:rPr lang="en-US" sz="1200" b="0" i="0" u="none" strike="noStrike" kern="1200" baseline="0" dirty="0">
                <a:solidFill>
                  <a:schemeClr val="tx1"/>
                </a:solidFill>
                <a:latin typeface="+mn-lt"/>
                <a:ea typeface="+mn-ea"/>
                <a:cs typeface="+mn-cs"/>
              </a:rPr>
              <a:t>• Each tile displays a single visualization that is created from the data in one of the underlying dataset(s) </a:t>
            </a:r>
          </a:p>
          <a:p>
            <a:r>
              <a:rPr lang="en-US" sz="1200" b="0" i="0" u="none" strike="noStrike" kern="1200" baseline="0" dirty="0">
                <a:solidFill>
                  <a:schemeClr val="tx1"/>
                </a:solidFill>
                <a:latin typeface="+mn-lt"/>
                <a:ea typeface="+mn-ea"/>
                <a:cs typeface="+mn-cs"/>
              </a:rPr>
              <a:t>• To permanently pin a tile to a dashboard, user must be the report owner </a:t>
            </a:r>
          </a:p>
          <a:p>
            <a:r>
              <a:rPr lang="en-US" sz="1200" b="0" i="0" u="none" strike="noStrike" kern="1200" baseline="0" dirty="0">
                <a:solidFill>
                  <a:schemeClr val="tx1"/>
                </a:solidFill>
                <a:latin typeface="+mn-lt"/>
                <a:ea typeface="+mn-ea"/>
                <a:cs typeface="+mn-cs"/>
              </a:rPr>
              <a:t>• Dashboards are not interactive the same way the reports are, they cannot be filtered </a:t>
            </a:r>
          </a:p>
          <a:p>
            <a:r>
              <a:rPr lang="en-US" sz="1200" b="0" i="0" u="none" strike="noStrike" kern="1200" baseline="0" dirty="0">
                <a:solidFill>
                  <a:schemeClr val="tx1"/>
                </a:solidFill>
                <a:latin typeface="+mn-lt"/>
                <a:ea typeface="+mn-ea"/>
                <a:cs typeface="+mn-cs"/>
              </a:rPr>
              <a:t>• Clicking on a tile links back to the report page where the chart resides </a:t>
            </a:r>
          </a:p>
          <a:p>
            <a:r>
              <a:rPr lang="en-US" sz="1200" b="0" i="0" u="none" strike="noStrike" kern="1200" baseline="0" dirty="0">
                <a:solidFill>
                  <a:schemeClr val="tx1"/>
                </a:solidFill>
                <a:latin typeface="+mn-lt"/>
                <a:ea typeface="+mn-ea"/>
                <a:cs typeface="+mn-cs"/>
              </a:rPr>
              <a:t>• Each tile in a dashboard can link to a different report. Each report connects to a specific data set. Hence a dashboard can be a collection of tiles from multiple data sets </a:t>
            </a:r>
          </a:p>
          <a:p>
            <a:r>
              <a:rPr lang="en-US" sz="1200" b="0" i="0" u="none" strike="noStrike" kern="1200" baseline="0" dirty="0">
                <a:solidFill>
                  <a:schemeClr val="tx1"/>
                </a:solidFill>
                <a:latin typeface="+mn-lt"/>
                <a:ea typeface="+mn-ea"/>
                <a:cs typeface="+mn-cs"/>
              </a:rPr>
              <a:t>• Tiles in a dashboard can be resized and rearranged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59176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Dashboard from the lab.</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7492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another Dashboard I created using Quick Insights from the Social dataset.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41663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DIAD- Report Final and talk about features of Report </a:t>
            </a:r>
          </a:p>
          <a:p>
            <a:r>
              <a:rPr lang="en-US" sz="1200" b="0" i="0" u="none" strike="noStrike" kern="1200" baseline="0" dirty="0">
                <a:solidFill>
                  <a:schemeClr val="tx1"/>
                </a:solidFill>
                <a:latin typeface="+mn-lt"/>
                <a:ea typeface="+mn-ea"/>
                <a:cs typeface="+mn-cs"/>
              </a:rPr>
              <a:t>• Reports are a collection of charts </a:t>
            </a:r>
          </a:p>
          <a:p>
            <a:r>
              <a:rPr lang="en-US" sz="1200" b="0" i="0" u="none" strike="noStrike" kern="1200" baseline="0" dirty="0">
                <a:solidFill>
                  <a:schemeClr val="tx1"/>
                </a:solidFill>
                <a:latin typeface="+mn-lt"/>
                <a:ea typeface="+mn-ea"/>
                <a:cs typeface="+mn-cs"/>
              </a:rPr>
              <a:t>• A report can have multiple pages </a:t>
            </a:r>
          </a:p>
          <a:p>
            <a:r>
              <a:rPr lang="en-US" sz="1200" b="0" i="0" u="none" strike="noStrike" kern="1200" baseline="0" dirty="0">
                <a:solidFill>
                  <a:schemeClr val="tx1"/>
                </a:solidFill>
                <a:latin typeface="+mn-lt"/>
                <a:ea typeface="+mn-ea"/>
                <a:cs typeface="+mn-cs"/>
              </a:rPr>
              <a:t>• A page consists of a canvas that is used to view/edit charts and a filter </a:t>
            </a:r>
          </a:p>
          <a:p>
            <a:r>
              <a:rPr lang="en-US" sz="1200" b="0" i="0" u="none" strike="noStrike" kern="1200" baseline="0" dirty="0">
                <a:solidFill>
                  <a:schemeClr val="tx1"/>
                </a:solidFill>
                <a:latin typeface="+mn-lt"/>
                <a:ea typeface="+mn-ea"/>
                <a:cs typeface="+mn-cs"/>
              </a:rPr>
              <a:t>• Reports can be created from scratch within Power BI or can be imported with datasets and with shared dashboards </a:t>
            </a:r>
          </a:p>
          <a:p>
            <a:r>
              <a:rPr lang="en-US" sz="1200" b="0" i="0" u="none" strike="noStrike" kern="1200" baseline="0" dirty="0">
                <a:solidFill>
                  <a:schemeClr val="tx1"/>
                </a:solidFill>
                <a:latin typeface="+mn-lt"/>
                <a:ea typeface="+mn-ea"/>
                <a:cs typeface="+mn-cs"/>
              </a:rPr>
              <a:t>• There are 2 ways to view and interact with reports: Reading View and Editing View. Only the report creator can open Editing View for a report </a:t>
            </a:r>
          </a:p>
          <a:p>
            <a:r>
              <a:rPr lang="en-US" sz="1200" b="0" i="0" u="none" strike="noStrike" kern="1200" baseline="0" dirty="0">
                <a:solidFill>
                  <a:schemeClr val="tx1"/>
                </a:solidFill>
                <a:latin typeface="+mn-lt"/>
                <a:ea typeface="+mn-ea"/>
                <a:cs typeface="+mn-cs"/>
              </a:rPr>
              <a:t>• Reports are interactive – when an element of a chart is clicked, the rest of the report will update to reflect the relative contribution of the element that has been selected </a:t>
            </a:r>
          </a:p>
          <a:p>
            <a:r>
              <a:rPr lang="en-US" sz="1200" b="0" i="0" u="none" strike="noStrike" kern="1200" baseline="0" dirty="0">
                <a:solidFill>
                  <a:schemeClr val="tx1"/>
                </a:solidFill>
                <a:latin typeface="+mn-lt"/>
                <a:ea typeface="+mn-ea"/>
                <a:cs typeface="+mn-cs"/>
              </a:rPr>
              <a:t>• Each report connects to a specific data set </a:t>
            </a:r>
          </a:p>
          <a:p>
            <a:r>
              <a:rPr lang="en-US" sz="1200" b="0" i="0" u="none" strike="noStrike" kern="1200" baseline="0" dirty="0">
                <a:solidFill>
                  <a:schemeClr val="tx1"/>
                </a:solidFill>
                <a:latin typeface="+mn-lt"/>
                <a:ea typeface="+mn-ea"/>
                <a:cs typeface="+mn-cs"/>
              </a:rPr>
              <a:t>• Page level filters can be applied to a report. These filters apply to all the chart elements in the page </a:t>
            </a:r>
          </a:p>
          <a:p>
            <a:r>
              <a:rPr lang="en-US" sz="1200" b="0" i="0" u="none" strike="noStrike" kern="1200" baseline="0" dirty="0">
                <a:solidFill>
                  <a:schemeClr val="tx1"/>
                </a:solidFill>
                <a:latin typeface="+mn-lt"/>
                <a:ea typeface="+mn-ea"/>
                <a:cs typeface="+mn-cs"/>
              </a:rPr>
              <a:t>• Each chart can have its own filters that apply only to the chart </a:t>
            </a:r>
          </a:p>
          <a:p>
            <a:r>
              <a:rPr lang="en-US" sz="1200" b="0" i="0" u="none" strike="noStrike" kern="1200" baseline="0" dirty="0">
                <a:solidFill>
                  <a:schemeClr val="tx1"/>
                </a:solidFill>
                <a:latin typeface="+mn-lt"/>
                <a:ea typeface="+mn-ea"/>
                <a:cs typeface="+mn-cs"/>
              </a:rPr>
              <a:t>• Each chart has configuration options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12796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39428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 how is this all related? </a:t>
            </a:r>
          </a:p>
          <a:p>
            <a:r>
              <a:rPr lang="en-US" sz="1200" b="0" i="0" u="none" strike="noStrike" kern="1200" baseline="0" dirty="0">
                <a:solidFill>
                  <a:schemeClr val="tx1"/>
                </a:solidFill>
                <a:latin typeface="+mn-lt"/>
                <a:ea typeface="+mn-ea"/>
                <a:cs typeface="+mn-cs"/>
              </a:rPr>
              <a:t>Under Actions, click the Related icon. </a:t>
            </a:r>
          </a:p>
          <a:p>
            <a:r>
              <a:rPr lang="en-US" sz="1200" b="0" i="0" u="none" strike="noStrike" kern="1200" baseline="0" dirty="0">
                <a:solidFill>
                  <a:schemeClr val="tx1"/>
                </a:solidFill>
                <a:latin typeface="+mn-lt"/>
                <a:ea typeface="+mn-ea"/>
                <a:cs typeface="+mn-cs"/>
              </a:rPr>
              <a:t>Notice the how this dataset is related to a report and a dashboard.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2422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tiles created on this Dashboard.</a:t>
            </a:r>
          </a:p>
          <a:p>
            <a:r>
              <a:rPr lang="en-US" sz="1200" b="0" i="0" u="none" strike="noStrike" kern="1200" baseline="0" dirty="0">
                <a:solidFill>
                  <a:schemeClr val="tx1"/>
                </a:solidFill>
                <a:latin typeface="+mn-lt"/>
                <a:ea typeface="+mn-ea"/>
                <a:cs typeface="+mn-cs"/>
              </a:rPr>
              <a:t>• Talk about how clicking on dashboard tile navigates to the respective report page </a:t>
            </a:r>
          </a:p>
          <a:p>
            <a:r>
              <a:rPr lang="en-US" sz="1200" b="0" i="0" u="none" strike="noStrike" kern="1200" baseline="0" dirty="0">
                <a:solidFill>
                  <a:schemeClr val="tx1"/>
                </a:solidFill>
                <a:latin typeface="+mn-lt"/>
                <a:ea typeface="+mn-ea"/>
                <a:cs typeface="+mn-cs"/>
              </a:rPr>
              <a:t>• Using …by Year, Manufacturer line chart talk about In </a:t>
            </a:r>
            <a:r>
              <a:rPr lang="en-US" sz="1200" b="1" i="0" u="none" strike="noStrike" kern="1200" baseline="0" dirty="0">
                <a:solidFill>
                  <a:schemeClr val="tx1"/>
                </a:solidFill>
                <a:latin typeface="+mn-lt"/>
                <a:ea typeface="+mn-ea"/>
                <a:cs typeface="+mn-cs"/>
              </a:rPr>
              <a:t>Focus mode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69790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78210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373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425422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Market Share tile, talk about the ability to </a:t>
            </a:r>
            <a:r>
              <a:rPr lang="en-US" sz="1200" b="1" i="0" u="none" strike="noStrike" kern="1200" baseline="0" dirty="0">
                <a:solidFill>
                  <a:schemeClr val="tx1"/>
                </a:solidFill>
                <a:latin typeface="+mn-lt"/>
                <a:ea typeface="+mn-ea"/>
                <a:cs typeface="+mn-cs"/>
              </a:rPr>
              <a:t>Create and Manage alerts </a:t>
            </a:r>
          </a:p>
          <a:p>
            <a:r>
              <a:rPr lang="en-US" sz="1200" b="0" i="0" u="none" strike="noStrike" kern="1200" baseline="0" dirty="0">
                <a:solidFill>
                  <a:schemeClr val="tx1"/>
                </a:solidFill>
                <a:latin typeface="+mn-lt"/>
                <a:ea typeface="+mn-ea"/>
                <a:cs typeface="+mn-cs"/>
              </a:rPr>
              <a:t>Notice, the ability to use Flow to trigger actions.</a:t>
            </a:r>
          </a:p>
          <a:p>
            <a:r>
              <a:rPr lang="en-US" sz="1200" b="0" i="0" u="none" strike="noStrike" kern="1200" baseline="0" dirty="0">
                <a:solidFill>
                  <a:schemeClr val="tx1"/>
                </a:solidFill>
                <a:latin typeface="+mn-lt"/>
                <a:ea typeface="+mn-ea"/>
                <a:cs typeface="+mn-cs"/>
              </a:rPr>
              <a:t>Save and Close.</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40279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Talk about Q&amp;A </a:t>
            </a:r>
          </a:p>
          <a:p>
            <a:r>
              <a:rPr lang="en-US" sz="1200" b="0" i="0" u="none" strike="noStrike" kern="1200" baseline="0" dirty="0">
                <a:solidFill>
                  <a:schemeClr val="tx1"/>
                </a:solidFill>
                <a:latin typeface="+mn-lt"/>
                <a:ea typeface="+mn-ea"/>
                <a:cs typeface="+mn-cs"/>
              </a:rPr>
              <a:t>• Enter Units – talk about the card visual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38953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Units per manufacturer – talk about the bar chart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0108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69071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66250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58449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15583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95062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43587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12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293954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Featured Dashboard functionality </a:t>
            </a:r>
          </a:p>
          <a:p>
            <a:r>
              <a:rPr lang="en-US" sz="1200" b="0" i="0" u="none" strike="noStrike" kern="1200" baseline="0" dirty="0">
                <a:solidFill>
                  <a:schemeClr val="tx1"/>
                </a:solidFill>
                <a:latin typeface="+mn-lt"/>
                <a:ea typeface="+mn-ea"/>
                <a:cs typeface="+mn-cs"/>
              </a:rPr>
              <a:t>• Talk about Favorites functionality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99718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3449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54500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on the ellipsis next to Datasets -&gt; DIAD- Final Report and talk about the ability to get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Talk about </a:t>
            </a:r>
            <a:r>
              <a:rPr lang="en-US" sz="1200" b="1" i="0" u="none" strike="noStrike" kern="1200" baseline="0" dirty="0">
                <a:solidFill>
                  <a:schemeClr val="tx1"/>
                </a:solidFill>
                <a:latin typeface="+mn-lt"/>
                <a:ea typeface="+mn-ea"/>
                <a:cs typeface="+mn-cs"/>
              </a:rPr>
              <a:t>ANALYZE IN EXCEL </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34562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67902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51437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It’s important that you note to turn this ON, if you want to Allow Cortana to access this dataset.</a:t>
            </a:r>
          </a:p>
          <a:p>
            <a:r>
              <a:rPr lang="en-US" sz="1200" b="0" i="0" u="none" strike="noStrike" kern="1200" baseline="0" dirty="0">
                <a:solidFill>
                  <a:schemeClr val="tx1"/>
                </a:solidFill>
                <a:latin typeface="+mn-lt"/>
                <a:ea typeface="+mn-ea"/>
                <a:cs typeface="+mn-cs"/>
              </a:rPr>
              <a:t>By default it’s not 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7613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Share Dashboard screen </a:t>
            </a:r>
          </a:p>
          <a:p>
            <a:r>
              <a:rPr lang="en-US" sz="1200" b="0" i="0" u="none" strike="noStrike" kern="1200" baseline="0" dirty="0">
                <a:solidFill>
                  <a:schemeClr val="tx1"/>
                </a:solidFill>
                <a:latin typeface="+mn-lt"/>
                <a:ea typeface="+mn-ea"/>
                <a:cs typeface="+mn-cs"/>
              </a:rPr>
              <a:t>Only users within your organizations are allowed to have access to the shared dashboard.</a:t>
            </a:r>
          </a:p>
          <a:p>
            <a:r>
              <a:rPr lang="en-US" sz="1200" b="0" i="0" u="none" strike="noStrike" kern="1200" baseline="0" dirty="0">
                <a:solidFill>
                  <a:schemeClr val="tx1"/>
                </a:solidFill>
                <a:latin typeface="+mn-lt"/>
                <a:ea typeface="+mn-ea"/>
                <a:cs typeface="+mn-cs"/>
              </a:rPr>
              <a:t>After the dashboard has been shared, option is provided to send an email to the recipients with a link that they will have to click on to accept the share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87635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Users accessing shared dashboard do not edit permissions </a:t>
            </a:r>
          </a:p>
          <a:p>
            <a:r>
              <a:rPr lang="en-US" sz="1200" b="0" i="0" u="none" strike="noStrike" kern="1200" baseline="0" dirty="0">
                <a:solidFill>
                  <a:schemeClr val="tx1"/>
                </a:solidFill>
                <a:latin typeface="+mn-lt"/>
                <a:ea typeface="+mn-ea"/>
                <a:cs typeface="+mn-cs"/>
              </a:rPr>
              <a:t>• If a shared dashboard has reports, you will NOT see the report listed in the navigation pane </a:t>
            </a:r>
          </a:p>
          <a:p>
            <a:r>
              <a:rPr lang="en-US" sz="1200" b="0" i="0" u="none" strike="noStrike" kern="1200" baseline="0" dirty="0">
                <a:solidFill>
                  <a:schemeClr val="tx1"/>
                </a:solidFill>
                <a:latin typeface="+mn-lt"/>
                <a:ea typeface="+mn-ea"/>
                <a:cs typeface="+mn-cs"/>
              </a:rPr>
              <a:t>• To open the report, from the shared dashboard, click one of the tiles. If the report owner created the tile from a report, the report opens. If the report owner created the tile from Q&amp;A, the Q&amp;A page opens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21651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we can see a previously shared dashboard and access per related content.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839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553740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36950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7013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88825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01836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37275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4319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36459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29546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83431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703096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fact table is not able to filter down the Customer table. Once we understand filtering and cross-filtering, this is a very easy problem to solve. We need to turn on Cross-Filtering to solve this problem.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011410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233</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917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099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7686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IMPORTANT: If the Internet Sales table is filtered by anything else, it will allow to filter the Customer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853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5166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covered very important concepts, first one to many. What is the one side and what is the many side. Then how you can come up with interesting reports around that. For examples, Customers that bought products. Then we talked about single side filtering, default behavior. The one side relationship always filters the many side. Then we talked about Both, this is where the single side can filter the many side AND the many side can filter the single side.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1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We’re going to focus now more on Time Intelligence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933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3485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6266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0116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232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9199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Because if you setup cross-filtering between your date table and your transactions table, it’s going to allow the transactions table to filter the date table. If it can filter the date table, then dates will disappear from your date table and disappear. Therefore it wont span all possible date ranges so time intelligence doesn’t work.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3916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29972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9289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49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6955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we take a look 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33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697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An internal customer asked I need a report, with the list of product and the count of days the product sold 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118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4807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6606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454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2762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51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79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741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8352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9195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4242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0182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56874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449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237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0583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covered why you shouldn’t turn-on Both direction filtering, because it messes up that continuous range of dates that I am working with and that can ultimately break time intelligence. How can you have the best of both worlds?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68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145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6364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706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covered why you shouldn’t turn-on Both direction filtering, because it messes up that continuous range of dates that I am working with and that can ultimately break time intelligence. How can you have the best of both worlds?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642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9260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4692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91976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product table is unable to filter the date table. The relationship we can see that Product filters the Internet Sales table, but it stops there and does not go through to the Date table. We know Both direction would break time intelligence.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77859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To solve a problem like this, we say first we just need to count the number of rows in my date table. So we create a New Measure.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0163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7612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928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Many relationships.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82948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91931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8269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09454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78853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8669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62847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72213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30615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4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relationship product filtering sum totals change.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0412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0398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 doesn’t have basic measures like Quantity, Amount, Duration, but it does have the relationship stored in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0055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723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5921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25784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88767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0558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699924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11:10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338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when you have 2 tables and they have many to many relationship. You can’t build a relationship between 2 tables that have a many to many relationship. You need a Bridge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09941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06925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506687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65845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607785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4139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03526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55415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11:29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83239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48710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11:33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22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26262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9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9756775" cy="26162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
        <p:nvSpPr>
          <p:cNvPr id="8" name="TextBox 7">
            <a:extLst>
              <a:ext uri="{FF2B5EF4-FFF2-40B4-BE49-F238E27FC236}">
                <a16:creationId xmlns:a16="http://schemas.microsoft.com/office/drawing/2014/main" id="{01BA8DA4-B220-4E58-B5B9-BECDD458C152}"/>
              </a:ext>
            </a:extLst>
          </p:cNvPr>
          <p:cNvSpPr txBox="1"/>
          <p:nvPr userDrawn="1"/>
        </p:nvSpPr>
        <p:spPr>
          <a:xfrm>
            <a:off x="761313" y="2232068"/>
            <a:ext cx="5353737" cy="400110"/>
          </a:xfrm>
          <a:prstGeom prst="rect">
            <a:avLst/>
          </a:prstGeom>
          <a:noFill/>
        </p:spPr>
        <p:txBody>
          <a:bodyPr wrap="square" rtlCol="0">
            <a:spAutoFit/>
          </a:bodyPr>
          <a:lstStyle/>
          <a:p>
            <a:pPr algn="just"/>
            <a:r>
              <a:rPr lang="en-US" sz="2000" b="1" dirty="0">
                <a:latin typeface="Segoe UI Light" panose="020B0502040204020203" pitchFamily="34" charset="0"/>
                <a:cs typeface="Segoe UI Light" panose="020B0502040204020203" pitchFamily="34" charset="0"/>
              </a:rPr>
              <a:t>Hiram Fleitas</a:t>
            </a:r>
            <a:endParaRPr lang="en-AU" sz="2000" b="1"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D14CA51F-6CD7-424C-8776-5790D4B683EB}"/>
              </a:ext>
            </a:extLst>
          </p:cNvPr>
          <p:cNvSpPr/>
          <p:nvPr userDrawn="1"/>
        </p:nvSpPr>
        <p:spPr>
          <a:xfrm>
            <a:off x="709012" y="908629"/>
            <a:ext cx="8964442" cy="1323439"/>
          </a:xfrm>
          <a:prstGeom prst="rect">
            <a:avLst/>
          </a:prstGeom>
        </p:spPr>
        <p:txBody>
          <a:bodyPr wrap="none">
            <a:spAutoFit/>
          </a:bodyPr>
          <a:lstStyle/>
          <a:p>
            <a:r>
              <a:rPr lang="en-AU" sz="4000" b="1" dirty="0">
                <a:solidFill>
                  <a:prstClr val="black"/>
                </a:solidFill>
                <a:latin typeface="Segoe UI" panose="020B0502040204020203" pitchFamily="34" charset="0"/>
                <a:cs typeface="Segoe UI" panose="020B0502040204020203" pitchFamily="34" charset="0"/>
              </a:rPr>
              <a:t>Sealand Maersk</a:t>
            </a:r>
          </a:p>
          <a:p>
            <a:r>
              <a:rPr lang="en-AU" sz="4000" b="1" dirty="0">
                <a:solidFill>
                  <a:prstClr val="black"/>
                </a:solidFill>
                <a:latin typeface="Segoe UI" panose="020B0502040204020203" pitchFamily="34" charset="0"/>
                <a:cs typeface="Segoe UI" panose="020B0502040204020203" pitchFamily="34" charset="0"/>
              </a:rPr>
              <a:t>Power BI – Advanced Data </a:t>
            </a:r>
            <a:r>
              <a:rPr lang="en-US" sz="4000" b="1" noProof="0" dirty="0">
                <a:solidFill>
                  <a:prstClr val="black"/>
                </a:solidFill>
                <a:latin typeface="Segoe UI" panose="020B0502040204020203" pitchFamily="34" charset="0"/>
                <a:cs typeface="Segoe UI" panose="020B0502040204020203" pitchFamily="34" charset="0"/>
              </a:rPr>
              <a:t>Modeling</a:t>
            </a:r>
            <a:endParaRPr lang="en-US" b="1" noProof="0" dirty="0"/>
          </a:p>
        </p:txBody>
      </p:sp>
    </p:spTree>
    <p:extLst>
      <p:ext uri="{BB962C8B-B14F-4D97-AF65-F5344CB8AC3E}">
        <p14:creationId xmlns:p14="http://schemas.microsoft.com/office/powerpoint/2010/main" val="543887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12/17/2019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6"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21.xml"/><Relationship Id="rId6" Type="http://schemas.openxmlformats.org/officeDocument/2006/relationships/image" Target="../media/image86.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6.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21.xml"/><Relationship Id="rId6" Type="http://schemas.openxmlformats.org/officeDocument/2006/relationships/image" Target="../media/image9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4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3.png"/><Relationship Id="rId7" Type="http://schemas.openxmlformats.org/officeDocument/2006/relationships/image" Target="../media/image14.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5.png"/><Relationship Id="rId2" Type="http://schemas.openxmlformats.org/officeDocument/2006/relationships/notesSlide" Target="../notesSlides/notesSlide140.xml"/><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5.png"/><Relationship Id="rId4" Type="http://schemas.openxmlformats.org/officeDocument/2006/relationships/image" Target="../media/image114.png"/></Relationships>
</file>

<file path=ppt/slides/_rels/slide1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10" Type="http://schemas.openxmlformats.org/officeDocument/2006/relationships/image" Target="../media/image125.png"/><Relationship Id="rId4" Type="http://schemas.openxmlformats.org/officeDocument/2006/relationships/image" Target="../media/image122.png"/><Relationship Id="rId9" Type="http://schemas.openxmlformats.org/officeDocument/2006/relationships/image" Target="../media/image12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openxmlformats.org/officeDocument/2006/relationships/image" Target="../media/image122.png"/><Relationship Id="rId9" Type="http://schemas.openxmlformats.org/officeDocument/2006/relationships/image" Target="../media/image125.png"/></Relationships>
</file>

<file path=ppt/slides/_rels/slide15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openxmlformats.org/officeDocument/2006/relationships/image" Target="../media/image122.png"/><Relationship Id="rId9" Type="http://schemas.openxmlformats.org/officeDocument/2006/relationships/image" Target="../media/image125.png"/></Relationships>
</file>

<file path=ppt/slides/_rels/slide15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openxmlformats.org/officeDocument/2006/relationships/image" Target="../media/image122.png"/><Relationship Id="rId9" Type="http://schemas.openxmlformats.org/officeDocument/2006/relationships/image" Target="../media/image125.png"/></Relationships>
</file>

<file path=ppt/slides/_rels/slide15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openxmlformats.org/officeDocument/2006/relationships/image" Target="../media/image122.png"/><Relationship Id="rId9" Type="http://schemas.openxmlformats.org/officeDocument/2006/relationships/image" Target="../media/image125.png"/></Relationships>
</file>

<file path=ppt/slides/_rels/slide15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openxmlformats.org/officeDocument/2006/relationships/image" Target="../media/image122.png"/><Relationship Id="rId9" Type="http://schemas.openxmlformats.org/officeDocument/2006/relationships/image" Target="../media/image125.png"/></Relationships>
</file>

<file path=ppt/slides/_rels/slide15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openxmlformats.org/officeDocument/2006/relationships/image" Target="../media/image122.png"/><Relationship Id="rId9" Type="http://schemas.openxmlformats.org/officeDocument/2006/relationships/image" Target="../media/image125.png"/></Relationships>
</file>

<file path=ppt/slides/_rels/slide15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openxmlformats.org/officeDocument/2006/relationships/image" Target="../media/image122.png"/><Relationship Id="rId9" Type="http://schemas.openxmlformats.org/officeDocument/2006/relationships/image" Target="../media/image125.png"/></Relationships>
</file>

<file path=ppt/slides/_rels/slide15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openxmlformats.org/officeDocument/2006/relationships/image" Target="../media/image122.png"/><Relationship Id="rId9" Type="http://schemas.openxmlformats.org/officeDocument/2006/relationships/image" Target="../media/image125.png"/></Relationships>
</file>

<file path=ppt/slides/_rels/slide15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openxmlformats.org/officeDocument/2006/relationships/image" Target="../media/image122.png"/><Relationship Id="rId9" Type="http://schemas.openxmlformats.org/officeDocument/2006/relationships/image" Target="../media/image125.png"/></Relationships>
</file>

<file path=ppt/slides/_rels/slide15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10" Type="http://schemas.openxmlformats.org/officeDocument/2006/relationships/image" Target="../media/image125.png"/><Relationship Id="rId4" Type="http://schemas.openxmlformats.org/officeDocument/2006/relationships/image" Target="../media/image122.png"/><Relationship Id="rId9" Type="http://schemas.openxmlformats.org/officeDocument/2006/relationships/image" Target="../media/image13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10" Type="http://schemas.openxmlformats.org/officeDocument/2006/relationships/image" Target="../media/image125.png"/><Relationship Id="rId4" Type="http://schemas.openxmlformats.org/officeDocument/2006/relationships/image" Target="../media/image122.png"/><Relationship Id="rId9" Type="http://schemas.openxmlformats.org/officeDocument/2006/relationships/image" Target="../media/image135.png"/></Relationships>
</file>

<file path=ppt/slides/_rels/slide16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10" Type="http://schemas.openxmlformats.org/officeDocument/2006/relationships/image" Target="../media/image125.png"/><Relationship Id="rId4" Type="http://schemas.openxmlformats.org/officeDocument/2006/relationships/image" Target="../media/image122.png"/><Relationship Id="rId9" Type="http://schemas.openxmlformats.org/officeDocument/2006/relationships/image" Target="../media/image135.png"/></Relationships>
</file>

<file path=ppt/slides/_rels/slide16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25.png"/><Relationship Id="rId5" Type="http://schemas.openxmlformats.org/officeDocument/2006/relationships/hyperlink" Target="http://fleitasarts.com/" TargetMode="External"/><Relationship Id="rId10" Type="http://schemas.openxmlformats.org/officeDocument/2006/relationships/image" Target="../media/image135.png"/><Relationship Id="rId4" Type="http://schemas.openxmlformats.org/officeDocument/2006/relationships/image" Target="../media/image122.png"/><Relationship Id="rId9" Type="http://schemas.openxmlformats.org/officeDocument/2006/relationships/image" Target="../media/image139.png"/></Relationships>
</file>

<file path=ppt/slides/_rels/slide16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10" Type="http://schemas.openxmlformats.org/officeDocument/2006/relationships/image" Target="../media/image125.png"/><Relationship Id="rId4" Type="http://schemas.openxmlformats.org/officeDocument/2006/relationships/image" Target="../media/image122.png"/><Relationship Id="rId9" Type="http://schemas.openxmlformats.org/officeDocument/2006/relationships/image" Target="../media/image135.png"/></Relationships>
</file>

<file path=ppt/slides/_rels/slide1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5.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7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10" Type="http://schemas.openxmlformats.org/officeDocument/2006/relationships/image" Target="../media/image151.png"/><Relationship Id="rId4" Type="http://schemas.openxmlformats.org/officeDocument/2006/relationships/image" Target="../media/image122.png"/><Relationship Id="rId9" Type="http://schemas.openxmlformats.org/officeDocument/2006/relationships/image" Target="../media/image125.png"/></Relationships>
</file>

<file path=ppt/slides/_rels/slide1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7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4.png"/><Relationship Id="rId7" Type="http://schemas.openxmlformats.org/officeDocument/2006/relationships/image" Target="../media/image114.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53.png"/><Relationship Id="rId10" Type="http://schemas.openxmlformats.org/officeDocument/2006/relationships/image" Target="../media/image125.png"/><Relationship Id="rId4" Type="http://schemas.openxmlformats.org/officeDocument/2006/relationships/image" Target="../media/image122.png"/><Relationship Id="rId9" Type="http://schemas.openxmlformats.org/officeDocument/2006/relationships/image" Target="../media/image135.png"/></Relationships>
</file>

<file path=ppt/slides/_rels/slide1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7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5.png"/><Relationship Id="rId7" Type="http://schemas.openxmlformats.org/officeDocument/2006/relationships/image" Target="../media/image115.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57.png"/></Relationships>
</file>

<file path=ppt/slides/_rels/slide1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4.png"/><Relationship Id="rId7" Type="http://schemas.openxmlformats.org/officeDocument/2006/relationships/image" Target="../media/image167.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35.png"/><Relationship Id="rId10" Type="http://schemas.openxmlformats.org/officeDocument/2006/relationships/image" Target="../media/image115.png"/><Relationship Id="rId4" Type="http://schemas.openxmlformats.org/officeDocument/2006/relationships/image" Target="../media/image122.png"/><Relationship Id="rId9" Type="http://schemas.openxmlformats.org/officeDocument/2006/relationships/image" Target="../media/image114.png"/></Relationships>
</file>

<file path=ppt/slides/_rels/slide18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19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4.png"/><Relationship Id="rId7" Type="http://schemas.openxmlformats.org/officeDocument/2006/relationships/image" Target="../media/image115.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hyperlink" Target="http://fleitasarts.com/" TargetMode="External"/><Relationship Id="rId10" Type="http://schemas.openxmlformats.org/officeDocument/2006/relationships/image" Target="../media/image177.png"/><Relationship Id="rId4" Type="http://schemas.openxmlformats.org/officeDocument/2006/relationships/image" Target="../media/image122.png"/><Relationship Id="rId9" Type="http://schemas.openxmlformats.org/officeDocument/2006/relationships/image" Target="../media/image125.png"/></Relationships>
</file>

<file path=ppt/slides/_rels/slide19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15.png"/><Relationship Id="rId4" Type="http://schemas.openxmlformats.org/officeDocument/2006/relationships/image" Target="../media/image114.png"/></Relationships>
</file>

<file path=ppt/slides/_rels/slide20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15.png"/><Relationship Id="rId4" Type="http://schemas.openxmlformats.org/officeDocument/2006/relationships/image" Target="../media/image114.png"/></Relationships>
</file>

<file path=ppt/slides/_rels/slide20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15.png"/><Relationship Id="rId4" Type="http://schemas.openxmlformats.org/officeDocument/2006/relationships/image" Target="../media/image114.png"/></Relationships>
</file>

<file path=ppt/slides/_rels/slide2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11.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1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13.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14.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15.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16.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8.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19.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20.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21.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2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23.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3.png"/><Relationship Id="rId7" Type="http://schemas.openxmlformats.org/officeDocument/2006/relationships/image" Target="../media/image14.png"/><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5.png"/><Relationship Id="rId2" Type="http://schemas.openxmlformats.org/officeDocument/2006/relationships/notesSlide" Target="../notesSlides/notesSlide225.xml"/><Relationship Id="rId1" Type="http://schemas.openxmlformats.org/officeDocument/2006/relationships/slideLayout" Target="../slideLayouts/slideLayout30.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8.png"/><Relationship Id="rId7" Type="http://schemas.openxmlformats.org/officeDocument/2006/relationships/image" Target="../media/image114.png"/><Relationship Id="rId2" Type="http://schemas.openxmlformats.org/officeDocument/2006/relationships/notesSlide" Target="../notesSlides/notesSlide226.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png"/></Relationships>
</file>

<file path=ppt/slides/_rels/slide23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3.png"/><Relationship Id="rId7" Type="http://schemas.openxmlformats.org/officeDocument/2006/relationships/image" Target="../media/image14.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06.png"/><Relationship Id="rId7" Type="http://schemas.openxmlformats.org/officeDocument/2006/relationships/image" Target="../media/image115.png"/><Relationship Id="rId2" Type="http://schemas.openxmlformats.org/officeDocument/2006/relationships/notesSlide" Target="../notesSlides/notesSlide228.xml"/><Relationship Id="rId1" Type="http://schemas.openxmlformats.org/officeDocument/2006/relationships/slideLayout" Target="../slideLayouts/slideLayout17.xml"/><Relationship Id="rId6" Type="http://schemas.openxmlformats.org/officeDocument/2006/relationships/image" Target="../media/image114.png"/><Relationship Id="rId5" Type="http://schemas.openxmlformats.org/officeDocument/2006/relationships/hyperlink" Target="http://fleitasarts.com/" TargetMode="External"/><Relationship Id="rId4" Type="http://schemas.microsoft.com/office/2007/relationships/hdphoto" Target="../media/hdphoto2.wdp"/><Relationship Id="rId9" Type="http://schemas.microsoft.com/office/2007/relationships/hdphoto" Target="../media/hdphoto4.wdp"/></Relationships>
</file>

<file path=ppt/slides/_rels/slide23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17" Type="http://schemas.openxmlformats.org/officeDocument/2006/relationships/image" Target="../media/image115.png"/><Relationship Id="rId2" Type="http://schemas.openxmlformats.org/officeDocument/2006/relationships/notesSlide" Target="../notesSlides/notesSlide229.xml"/><Relationship Id="rId16" Type="http://schemas.openxmlformats.org/officeDocument/2006/relationships/image" Target="../media/image114.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23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hyperlink" Target="https://dba2o.wordpress.com/" TargetMode="External"/><Relationship Id="rId3" Type="http://schemas.openxmlformats.org/officeDocument/2006/relationships/hyperlink" Target="https://dba2o.wordpress.com/letsworktogether/" TargetMode="External"/><Relationship Id="rId7" Type="http://schemas.openxmlformats.org/officeDocument/2006/relationships/hyperlink" Target="http://fleitasarts.ai/" TargetMode="External"/><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hyperlink" Target="https://dba2o.wordpress.com/training/" TargetMode="External"/><Relationship Id="rId5" Type="http://schemas.openxmlformats.org/officeDocument/2006/relationships/hyperlink" Target="https://www.linkedin.com/in/hiramfleitas" TargetMode="External"/><Relationship Id="rId10" Type="http://schemas.openxmlformats.org/officeDocument/2006/relationships/image" Target="../media/image4.png"/><Relationship Id="rId4" Type="http://schemas.openxmlformats.org/officeDocument/2006/relationships/hyperlink" Target="https://dba2o.wordpress.com/contact/" TargetMode="External"/><Relationship Id="rId9"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bit.ly/pbi18"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8.sv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s://docs.microsoft.com/dax/sameperiodlastyear-function-dax" TargetMode="Externa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8.sv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6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1.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8.sv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8.sv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8.sv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8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BBFB798A-448A-4598-A001-150CBA4AAC6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2CDA8732-4ABB-4D3F-A88B-7B13B487909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312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Filtering</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07970E4F-BFCB-4F29-BBC2-96A41310CDF7}"/>
              </a:ext>
            </a:extLst>
          </p:cNvPr>
          <p:cNvSpPr/>
          <p:nvPr/>
        </p:nvSpPr>
        <p:spPr>
          <a:xfrm>
            <a:off x="807521" y="5114835"/>
            <a:ext cx="10663999" cy="1200329"/>
          </a:xfrm>
          <a:prstGeom prst="rect">
            <a:avLst/>
          </a:prstGeom>
        </p:spPr>
        <p:txBody>
          <a:bodyPr wrap="square">
            <a:spAutoFit/>
          </a:bodyPr>
          <a:lstStyle/>
          <a:p>
            <a:r>
              <a:rPr lang="en-US"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Many relationships. </a:t>
            </a:r>
          </a:p>
        </p:txBody>
      </p:sp>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5808A9-63C7-4491-B5D0-4DBCEB36819E}"/>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E6887088-32B2-43A8-A2DD-707C5BCF6014}"/>
              </a:ext>
            </a:extLst>
          </p:cNvPr>
          <p:cNvSpPr txBox="1"/>
          <p:nvPr/>
        </p:nvSpPr>
        <p:spPr>
          <a:xfrm>
            <a:off x="3959002" y="2967335"/>
            <a:ext cx="4273995" cy="646331"/>
          </a:xfrm>
          <a:prstGeom prst="rect">
            <a:avLst/>
          </a:prstGeom>
          <a:noFill/>
        </p:spPr>
        <p:txBody>
          <a:bodyPr wrap="square" rtlCol="0">
            <a:spAutoFit/>
          </a:bodyPr>
          <a:lstStyle/>
          <a:p>
            <a:r>
              <a:rPr lang="en-US" dirty="0">
                <a:solidFill>
                  <a:srgbClr val="00B050"/>
                </a:solidFill>
              </a:rPr>
              <a:t>Created a new measure to get a Count of Jobs cause that is the best practice.</a:t>
            </a:r>
          </a:p>
        </p:txBody>
      </p:sp>
      <p:sp>
        <p:nvSpPr>
          <p:cNvPr id="6" name="TextBox 5">
            <a:extLst>
              <a:ext uri="{FF2B5EF4-FFF2-40B4-BE49-F238E27FC236}">
                <a16:creationId xmlns:a16="http://schemas.microsoft.com/office/drawing/2014/main" id="{3BF7B1C5-C3C4-4A49-8B9D-930604A18020}"/>
              </a:ext>
            </a:extLst>
          </p:cNvPr>
          <p:cNvSpPr txBox="1"/>
          <p:nvPr/>
        </p:nvSpPr>
        <p:spPr>
          <a:xfrm>
            <a:off x="3959002" y="3772878"/>
            <a:ext cx="4273995" cy="1200329"/>
          </a:xfrm>
          <a:prstGeom prst="rect">
            <a:avLst/>
          </a:prstGeom>
          <a:noFill/>
        </p:spPr>
        <p:txBody>
          <a:bodyPr wrap="square" rtlCol="0">
            <a:spAutoFit/>
          </a:bodyPr>
          <a:lstStyle/>
          <a:p>
            <a:r>
              <a:rPr lang="en-US" dirty="0"/>
              <a:t>Then added a simple table visual with the two </a:t>
            </a:r>
            <a:r>
              <a:rPr lang="en-US" dirty="0" err="1"/>
              <a:t>fileds</a:t>
            </a:r>
            <a:r>
              <a:rPr lang="en-US" dirty="0"/>
              <a:t> Customer and our new measure Count of Jobs to see how many jobs each customer has held.</a:t>
            </a:r>
          </a:p>
        </p:txBody>
      </p:sp>
    </p:spTree>
    <p:extLst>
      <p:ext uri="{BB962C8B-B14F-4D97-AF65-F5344CB8AC3E}">
        <p14:creationId xmlns:p14="http://schemas.microsoft.com/office/powerpoint/2010/main" val="41219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16A43-13DD-430F-9B49-AABADE0E9C2C}"/>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F71EE05-D1C3-47C2-964E-AE9BB5F9DDB4}"/>
              </a:ext>
            </a:extLst>
          </p:cNvPr>
          <p:cNvSpPr txBox="1"/>
          <p:nvPr/>
        </p:nvSpPr>
        <p:spPr>
          <a:xfrm>
            <a:off x="3959002" y="2967335"/>
            <a:ext cx="4273995" cy="1754326"/>
          </a:xfrm>
          <a:prstGeom prst="rect">
            <a:avLst/>
          </a:prstGeom>
          <a:noFill/>
        </p:spPr>
        <p:txBody>
          <a:bodyPr wrap="square" rtlCol="0">
            <a:spAutoFit/>
          </a:bodyPr>
          <a:lstStyle/>
          <a:p>
            <a:r>
              <a:rPr lang="en-US" dirty="0"/>
              <a:t>The bridge table has given us all the analytical value that we were looking for.</a:t>
            </a:r>
          </a:p>
          <a:p>
            <a:endParaRPr lang="en-US" dirty="0"/>
          </a:p>
          <a:p>
            <a:r>
              <a:rPr lang="en-US" dirty="0"/>
              <a:t>We can also see here the types of jobs or job names by switching the field in our visual for Job Type.</a:t>
            </a:r>
          </a:p>
        </p:txBody>
      </p:sp>
    </p:spTree>
    <p:extLst>
      <p:ext uri="{BB962C8B-B14F-4D97-AF65-F5344CB8AC3E}">
        <p14:creationId xmlns:p14="http://schemas.microsoft.com/office/powerpoint/2010/main" val="7694014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4</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 relationships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Bridge table / Factless fact</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10369798" cy="21412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will be the better solution for analytical value.</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Dimensions explain facts. For example, $1 million in sales is a Fact measure. For what product, country, year? Those attributes are Dimensions.</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Factless fact just has the keys for many different tables to store the relationship.</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8"/>
            <a:ext cx="6148121"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User scenarios that try to make it work. </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Even </a:t>
            </a: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try to flatten the table by combining into one that changes the granularity of the table. </a:t>
            </a:r>
          </a:p>
        </p:txBody>
      </p:sp>
    </p:spTree>
    <p:extLst>
      <p:ext uri="{BB962C8B-B14F-4D97-AF65-F5344CB8AC3E}">
        <p14:creationId xmlns:p14="http://schemas.microsoft.com/office/powerpoint/2010/main" val="7190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Role Playing Tables</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720465" y="4572000"/>
            <a:ext cx="10834225" cy="2031325"/>
          </a:xfrm>
          <a:prstGeom prst="rect">
            <a:avLst/>
          </a:prstGeom>
        </p:spPr>
        <p:txBody>
          <a:bodyPr wrap="square">
            <a:spAutoFit/>
          </a:bodyPr>
          <a:lstStyle/>
          <a:p>
            <a:r>
              <a:rPr lang="en-US" dirty="0"/>
              <a:t>Role Playing Tables is one of the concepts that can get confusing, but don’t over think it. A role playing table is a table that can essentially play multiple roles. For example, we have transactions that contain multiple rows. One for when the Order was Placed and another row for when the Order Shipped with another date. We have them to reduce redundancy of having to maintain multiple tables when they’re in essence the same structure. Another example is a transaction for the Bill To address and the Ship To address. Do we want two tables or just one? The tabular model of Power BI there’s no real built-in support for Role-Playing tables, unlike Multi-Dimensional version of Analysis Services that does have built-in support. We look at the two options we have here.</a:t>
            </a:r>
          </a:p>
        </p:txBody>
      </p:sp>
    </p:spTree>
    <p:extLst>
      <p:ext uri="{BB962C8B-B14F-4D97-AF65-F5344CB8AC3E}">
        <p14:creationId xmlns:p14="http://schemas.microsoft.com/office/powerpoint/2010/main" val="3845489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1409440863"/>
              </p:ext>
            </p:extLst>
          </p:nvPr>
        </p:nvGraphicFramePr>
        <p:xfrm>
          <a:off x="7235821" y="2368806"/>
          <a:ext cx="2110060" cy="2277534"/>
        </p:xfrm>
        <a:graphic>
          <a:graphicData uri="http://schemas.openxmlformats.org/drawingml/2006/table">
            <a:tbl>
              <a:tblPr firstRow="1" bandRow="1">
                <a:tableStyleId>{5C22544A-7EE6-4342-B048-85BDC9FD1C3A}</a:tableStyleId>
              </a:tblPr>
              <a:tblGrid>
                <a:gridCol w="2110060">
                  <a:extLst>
                    <a:ext uri="{9D8B030D-6E8A-4147-A177-3AD203B41FA5}">
                      <a16:colId xmlns:a16="http://schemas.microsoft.com/office/drawing/2014/main" val="1231649689"/>
                    </a:ext>
                  </a:extLst>
                </a:gridCol>
              </a:tblGrid>
              <a:tr h="379589">
                <a:tc>
                  <a:txBody>
                    <a:bodyPr/>
                    <a:lstStyle/>
                    <a:p>
                      <a:r>
                        <a:rPr lang="en-US" dirty="0" err="1"/>
                        <a:t>DimDate</a:t>
                      </a:r>
                      <a:endParaRPr lang="en-US" dirty="0"/>
                    </a:p>
                  </a:txBody>
                  <a:tcPr/>
                </a:tc>
                <a:extLst>
                  <a:ext uri="{0D108BD9-81ED-4DB2-BD59-A6C34878D82A}">
                    <a16:rowId xmlns:a16="http://schemas.microsoft.com/office/drawing/2014/main" val="677584064"/>
                  </a:ext>
                </a:extLst>
              </a:tr>
              <a:tr h="379589">
                <a:tc>
                  <a:txBody>
                    <a:bodyPr/>
                    <a:lstStyle/>
                    <a:p>
                      <a:r>
                        <a:rPr lang="en-US" dirty="0"/>
                        <a:t>     DateKey</a:t>
                      </a:r>
                    </a:p>
                  </a:txBody>
                  <a:tcPr/>
                </a:tc>
                <a:extLst>
                  <a:ext uri="{0D108BD9-81ED-4DB2-BD59-A6C34878D82A}">
                    <a16:rowId xmlns:a16="http://schemas.microsoft.com/office/drawing/2014/main" val="3267001521"/>
                  </a:ext>
                </a:extLst>
              </a:tr>
              <a:tr h="379589">
                <a:tc>
                  <a:txBody>
                    <a:bodyPr/>
                    <a:lstStyle/>
                    <a:p>
                      <a:r>
                        <a:rPr lang="en-US" dirty="0"/>
                        <a:t>     </a:t>
                      </a:r>
                      <a:r>
                        <a:rPr lang="en-US" dirty="0" err="1"/>
                        <a:t>FullDate</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DayOfWeek</a:t>
                      </a:r>
                      <a:endParaRPr lang="en-US" dirty="0"/>
                    </a:p>
                  </a:txBody>
                  <a:tcPr/>
                </a:tc>
                <a:extLst>
                  <a:ext uri="{0D108BD9-81ED-4DB2-BD59-A6C34878D82A}">
                    <a16:rowId xmlns:a16="http://schemas.microsoft.com/office/drawing/2014/main" val="1324232117"/>
                  </a:ext>
                </a:extLst>
              </a:tr>
              <a:tr h="379589">
                <a:tc>
                  <a:txBody>
                    <a:bodyPr/>
                    <a:lstStyle/>
                    <a:p>
                      <a:r>
                        <a:rPr lang="en-US" dirty="0"/>
                        <a:t>     </a:t>
                      </a:r>
                      <a:r>
                        <a:rPr lang="en-US" dirty="0" err="1"/>
                        <a:t>EnglishDayName</a:t>
                      </a:r>
                      <a:endParaRPr lang="en-US" dirty="0"/>
                    </a:p>
                  </a:txBody>
                  <a:tcPr/>
                </a:tc>
                <a:extLst>
                  <a:ext uri="{0D108BD9-81ED-4DB2-BD59-A6C34878D82A}">
                    <a16:rowId xmlns:a16="http://schemas.microsoft.com/office/drawing/2014/main" val="1126107738"/>
                  </a:ext>
                </a:extLst>
              </a:tr>
              <a:tr h="379589">
                <a:tc>
                  <a:txBody>
                    <a:bodyPr/>
                    <a:lstStyle/>
                    <a:p>
                      <a:r>
                        <a:rPr lang="en-US" dirty="0"/>
                        <a:t>     </a:t>
                      </a:r>
                      <a:r>
                        <a:rPr lang="en-US" dirty="0" err="1"/>
                        <a:t>SpanishDayName</a:t>
                      </a:r>
                      <a:endParaRPr lang="en-US" dirty="0"/>
                    </a:p>
                  </a:txBody>
                  <a:tcPr/>
                </a:tc>
                <a:extLst>
                  <a:ext uri="{0D108BD9-81ED-4DB2-BD59-A6C34878D82A}">
                    <a16:rowId xmlns:a16="http://schemas.microsoft.com/office/drawing/2014/main" val="2165409504"/>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2918018650"/>
              </p:ext>
            </p:extLst>
          </p:nvPr>
        </p:nvGraphicFramePr>
        <p:xfrm>
          <a:off x="10007389" y="1611548"/>
          <a:ext cx="1915061" cy="1897945"/>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err="1"/>
                        <a:t>FactInternetSales</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ProductKey</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OrderDateKey</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DueDateKey</a:t>
                      </a:r>
                      <a:endParaRPr lang="en-US" dirty="0"/>
                    </a:p>
                  </a:txBody>
                  <a:tcPr/>
                </a:tc>
                <a:extLst>
                  <a:ext uri="{0D108BD9-81ED-4DB2-BD59-A6C34878D82A}">
                    <a16:rowId xmlns:a16="http://schemas.microsoft.com/office/drawing/2014/main" val="1324232117"/>
                  </a:ext>
                </a:extLst>
              </a:tr>
              <a:tr h="379589">
                <a:tc>
                  <a:txBody>
                    <a:bodyPr/>
                    <a:lstStyle/>
                    <a:p>
                      <a:r>
                        <a:rPr lang="en-US" dirty="0"/>
                        <a:t>     </a:t>
                      </a:r>
                      <a:r>
                        <a:rPr lang="en-US" dirty="0" err="1"/>
                        <a:t>ShipDateKey</a:t>
                      </a:r>
                      <a:endParaRPr lang="en-US" dirty="0"/>
                    </a:p>
                  </a:txBody>
                  <a:tcPr/>
                </a:tc>
                <a:extLst>
                  <a:ext uri="{0D108BD9-81ED-4DB2-BD59-A6C34878D82A}">
                    <a16:rowId xmlns:a16="http://schemas.microsoft.com/office/drawing/2014/main" val="904947097"/>
                  </a:ext>
                </a:extLst>
              </a:tr>
            </a:tbl>
          </a:graphicData>
        </a:graphic>
      </p:graphicFrame>
      <p:sp>
        <p:nvSpPr>
          <p:cNvPr id="14" name="Title 1">
            <a:extLst>
              <a:ext uri="{FF2B5EF4-FFF2-40B4-BE49-F238E27FC236}">
                <a16:creationId xmlns:a16="http://schemas.microsoft.com/office/drawing/2014/main" id="{559F2DC6-9B6F-45BD-9CEF-F878B930D69D}"/>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What is a Role Playing Table?</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DB76D2FF-F460-4FA7-BB75-ABF23731BA08}"/>
              </a:ext>
            </a:extLst>
          </p:cNvPr>
          <p:cNvSpPr txBox="1">
            <a:spLocks/>
          </p:cNvSpPr>
          <p:nvPr/>
        </p:nvSpPr>
        <p:spPr>
          <a:xfrm>
            <a:off x="268927" y="2046394"/>
            <a:ext cx="6741639"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Two tables with multiple relationships to each other.</a:t>
            </a:r>
          </a:p>
          <a:p>
            <a:r>
              <a:rPr lang="en-US" sz="2400" dirty="0">
                <a:solidFill>
                  <a:schemeClr val="bg1"/>
                </a:solidFill>
                <a:latin typeface="Segoe UI Light" panose="020B0502040204020203" pitchFamily="34" charset="0"/>
                <a:cs typeface="Segoe UI Light" panose="020B0502040204020203" pitchFamily="34" charset="0"/>
              </a:rPr>
              <a:t>Reduces redundancy in database.</a:t>
            </a:r>
          </a:p>
        </p:txBody>
      </p:sp>
      <p:sp>
        <p:nvSpPr>
          <p:cNvPr id="19" name="Rectangle 18">
            <a:extLst>
              <a:ext uri="{FF2B5EF4-FFF2-40B4-BE49-F238E27FC236}">
                <a16:creationId xmlns:a16="http://schemas.microsoft.com/office/drawing/2014/main" id="{3C7ADEF0-4086-4BDD-8E5E-AC910EA67184}"/>
              </a:ext>
            </a:extLst>
          </p:cNvPr>
          <p:cNvSpPr/>
          <p:nvPr/>
        </p:nvSpPr>
        <p:spPr>
          <a:xfrm>
            <a:off x="7543326" y="2783937"/>
            <a:ext cx="911905"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DFDD46F-3F73-4E28-A0AB-39BF4D0B26C3}"/>
              </a:ext>
            </a:extLst>
          </p:cNvPr>
          <p:cNvSpPr/>
          <p:nvPr/>
        </p:nvSpPr>
        <p:spPr>
          <a:xfrm>
            <a:off x="10306841" y="240206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51D6D99-3E59-47B0-B5F6-2EA2FAB65B20}"/>
              </a:ext>
            </a:extLst>
          </p:cNvPr>
          <p:cNvSpPr/>
          <p:nvPr/>
        </p:nvSpPr>
        <p:spPr>
          <a:xfrm>
            <a:off x="10306841" y="278393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EF12D9C2-77CD-4298-80F7-7CF561A7AF97}"/>
              </a:ext>
            </a:extLst>
          </p:cNvPr>
          <p:cNvSpPr/>
          <p:nvPr/>
        </p:nvSpPr>
        <p:spPr>
          <a:xfrm>
            <a:off x="10306841" y="316580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Connector: Elbow 4">
            <a:extLst>
              <a:ext uri="{FF2B5EF4-FFF2-40B4-BE49-F238E27FC236}">
                <a16:creationId xmlns:a16="http://schemas.microsoft.com/office/drawing/2014/main" id="{86061E8F-E8AC-4D24-83B8-07CD77A5BCB9}"/>
              </a:ext>
            </a:extLst>
          </p:cNvPr>
          <p:cNvCxnSpPr>
            <a:cxnSpLocks/>
            <a:stCxn id="16" idx="1"/>
          </p:cNvCxnSpPr>
          <p:nvPr/>
        </p:nvCxnSpPr>
        <p:spPr>
          <a:xfrm rot="10800000" flipV="1">
            <a:off x="9343835" y="2560520"/>
            <a:ext cx="663554" cy="236114"/>
          </a:xfrm>
          <a:prstGeom prst="bentConnector3">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B4583DE-1B29-4001-B642-DD232BBE93A8}"/>
              </a:ext>
            </a:extLst>
          </p:cNvPr>
          <p:cNvCxnSpPr>
            <a:cxnSpLocks/>
          </p:cNvCxnSpPr>
          <p:nvPr/>
        </p:nvCxnSpPr>
        <p:spPr>
          <a:xfrm rot="10800000" flipV="1">
            <a:off x="9343835" y="2928512"/>
            <a:ext cx="663554" cy="13877"/>
          </a:xfrm>
          <a:prstGeom prst="bentConnector3">
            <a:avLst>
              <a:gd name="adj1" fmla="val 50000"/>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14CF346-6CCE-4D2F-BDCC-0AE98F17CA53}"/>
              </a:ext>
            </a:extLst>
          </p:cNvPr>
          <p:cNvCxnSpPr>
            <a:cxnSpLocks/>
          </p:cNvCxnSpPr>
          <p:nvPr/>
        </p:nvCxnSpPr>
        <p:spPr>
          <a:xfrm rot="10800000">
            <a:off x="9343835" y="3073094"/>
            <a:ext cx="663554" cy="251169"/>
          </a:xfrm>
          <a:prstGeom prst="bentConnector3">
            <a:avLst>
              <a:gd name="adj1" fmla="val 50000"/>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3509493"/>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Role Playing in Power Pivot</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6" y="4048506"/>
            <a:ext cx="9197045"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Active/Inactive Relationships</a:t>
            </a:r>
          </a:p>
          <a:p>
            <a:r>
              <a:rPr lang="en-US" sz="2400" dirty="0">
                <a:solidFill>
                  <a:schemeClr val="bg1"/>
                </a:solidFill>
                <a:latin typeface="Segoe UI Light" panose="020B0502040204020203" pitchFamily="34" charset="0"/>
                <a:cs typeface="Segoe UI Light" panose="020B0502040204020203" pitchFamily="34" charset="0"/>
              </a:rPr>
              <a:t>You can only have 1 active relationship.</a:t>
            </a:r>
          </a:p>
          <a:p>
            <a:r>
              <a:rPr lang="en-US" sz="2400" dirty="0">
                <a:solidFill>
                  <a:schemeClr val="bg1"/>
                </a:solidFill>
                <a:latin typeface="Segoe UI Light" panose="020B0502040204020203" pitchFamily="34" charset="0"/>
                <a:cs typeface="Segoe UI Light" panose="020B0502040204020203" pitchFamily="34" charset="0"/>
              </a:rPr>
              <a:t>This is why Power BI only has 1 relationship.</a:t>
            </a:r>
          </a:p>
          <a:p>
            <a:r>
              <a:rPr lang="en-US" sz="2400" dirty="0">
                <a:solidFill>
                  <a:schemeClr val="bg1"/>
                </a:solidFill>
                <a:latin typeface="Segoe UI Light" panose="020B0502040204020203" pitchFamily="34" charset="0"/>
                <a:cs typeface="Segoe UI Light" panose="020B0502040204020203" pitchFamily="34" charset="0"/>
              </a:rPr>
              <a:t>Filtering happens based the active relationship.</a:t>
            </a:r>
          </a:p>
          <a:p>
            <a:endParaRPr lang="en-US" sz="2400" dirty="0">
              <a:solidFill>
                <a:schemeClr val="bg1"/>
              </a:solidFill>
              <a:latin typeface="Segoe UI Light" panose="020B0502040204020203" pitchFamily="34" charset="0"/>
              <a:cs typeface="Segoe UI Light" panose="020B0502040204020203" pitchFamily="34" charset="0"/>
            </a:endParaRPr>
          </a:p>
          <a:p>
            <a:r>
              <a:rPr lang="en-US" sz="2400" dirty="0">
                <a:solidFill>
                  <a:schemeClr val="bg1"/>
                </a:solidFill>
                <a:latin typeface="Segoe UI Light" panose="020B0502040204020203" pitchFamily="34" charset="0"/>
                <a:cs typeface="Segoe UI Light" panose="020B0502040204020203" pitchFamily="34" charset="0"/>
              </a:rPr>
              <a:t>What if, most see it by order date, but someone wants it by ship date?</a:t>
            </a:r>
          </a:p>
        </p:txBody>
      </p:sp>
      <p:sp>
        <p:nvSpPr>
          <p:cNvPr id="56" name="Title 1">
            <a:extLst>
              <a:ext uri="{FF2B5EF4-FFF2-40B4-BE49-F238E27FC236}">
                <a16:creationId xmlns:a16="http://schemas.microsoft.com/office/drawing/2014/main" id="{7DFABA53-BF9D-4A98-9EED-8826D58B1E29}"/>
              </a:ext>
            </a:extLst>
          </p:cNvPr>
          <p:cNvSpPr txBox="1">
            <a:spLocks/>
          </p:cNvSpPr>
          <p:nvPr/>
        </p:nvSpPr>
        <p:spPr>
          <a:xfrm>
            <a:off x="9010834" y="4457156"/>
            <a:ext cx="2911616"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dirty="0">
                <a:solidFill>
                  <a:schemeClr val="bg1"/>
                </a:solidFill>
                <a:latin typeface="Segoe UI Light" panose="020B0502040204020203" pitchFamily="34" charset="0"/>
                <a:cs typeface="Segoe UI Light" panose="020B0502040204020203" pitchFamily="34" charset="0"/>
              </a:rPr>
              <a:t>In T-SQL join statement determines which Date to use.</a:t>
            </a:r>
          </a:p>
        </p:txBody>
      </p:sp>
    </p:spTree>
    <p:extLst>
      <p:ext uri="{BB962C8B-B14F-4D97-AF65-F5344CB8AC3E}">
        <p14:creationId xmlns:p14="http://schemas.microsoft.com/office/powerpoint/2010/main" val="14382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06472831-0950-43D5-9AD8-A134C77BE943}"/>
              </a:ext>
            </a:extLst>
          </p:cNvPr>
          <p:cNvGraphicFramePr>
            <a:graphicFrameLocks noGrp="1"/>
          </p:cNvGraphicFramePr>
          <p:nvPr>
            <p:extLst>
              <p:ext uri="{D42A27DB-BD31-4B8C-83A1-F6EECF244321}">
                <p14:modId xmlns:p14="http://schemas.microsoft.com/office/powerpoint/2010/main" val="2972182597"/>
              </p:ext>
            </p:extLst>
          </p:nvPr>
        </p:nvGraphicFramePr>
        <p:xfrm>
          <a:off x="8155823" y="6039992"/>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ShipDate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2615381432"/>
              </p:ext>
            </p:extLst>
          </p:nvPr>
        </p:nvGraphicFramePr>
        <p:xfrm>
          <a:off x="7817476" y="1385455"/>
          <a:ext cx="1697935" cy="18288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DimDate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r h="244764">
                <a:tc>
                  <a:txBody>
                    <a:bodyPr/>
                    <a:lstStyle/>
                    <a:p>
                      <a:r>
                        <a:rPr lang="en-US" sz="1400" dirty="0"/>
                        <a:t>     </a:t>
                      </a:r>
                      <a:r>
                        <a:rPr lang="en-US" sz="1400" dirty="0" err="1"/>
                        <a:t>SpanishDayName</a:t>
                      </a:r>
                      <a:endParaRPr lang="en-US" sz="1400" dirty="0"/>
                    </a:p>
                  </a:txBody>
                  <a:tcPr/>
                </a:tc>
                <a:extLst>
                  <a:ext uri="{0D108BD9-81ED-4DB2-BD59-A6C34878D82A}">
                    <a16:rowId xmlns:a16="http://schemas.microsoft.com/office/drawing/2014/main" val="2165409504"/>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2256427300"/>
              </p:ext>
            </p:extLst>
          </p:nvPr>
        </p:nvGraphicFramePr>
        <p:xfrm>
          <a:off x="10215817" y="992477"/>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sp>
        <p:nvSpPr>
          <p:cNvPr id="14" name="Title 1">
            <a:extLst>
              <a:ext uri="{FF2B5EF4-FFF2-40B4-BE49-F238E27FC236}">
                <a16:creationId xmlns:a16="http://schemas.microsoft.com/office/drawing/2014/main" id="{559F2DC6-9B6F-45BD-9CEF-F878B930D69D}"/>
              </a:ext>
            </a:extLst>
          </p:cNvPr>
          <p:cNvSpPr txBox="1">
            <a:spLocks/>
          </p:cNvSpPr>
          <p:nvPr/>
        </p:nvSpPr>
        <p:spPr>
          <a:xfrm>
            <a:off x="268926" y="1385455"/>
            <a:ext cx="713642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Navigating Role Playing Tables with DAX</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DB76D2FF-F460-4FA7-BB75-ABF23731BA08}"/>
              </a:ext>
            </a:extLst>
          </p:cNvPr>
          <p:cNvSpPr txBox="1">
            <a:spLocks/>
          </p:cNvSpPr>
          <p:nvPr/>
        </p:nvSpPr>
        <p:spPr>
          <a:xfrm>
            <a:off x="268927" y="1924468"/>
            <a:ext cx="6741639"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Use DAX USERELATIONSHIP function</a:t>
            </a:r>
          </a:p>
          <a:p>
            <a:r>
              <a:rPr lang="en-US" sz="2400" dirty="0">
                <a:solidFill>
                  <a:schemeClr val="bg1"/>
                </a:solidFill>
                <a:latin typeface="Segoe UI Light" panose="020B0502040204020203" pitchFamily="34" charset="0"/>
                <a:cs typeface="Segoe UI Light" panose="020B0502040204020203" pitchFamily="34" charset="0"/>
              </a:rPr>
              <a:t>Create a Calculated Measure for Every Value you need to use Inactive relationship.</a:t>
            </a:r>
          </a:p>
        </p:txBody>
      </p:sp>
      <p:cxnSp>
        <p:nvCxnSpPr>
          <p:cNvPr id="5" name="Connector: Elbow 4">
            <a:extLst>
              <a:ext uri="{FF2B5EF4-FFF2-40B4-BE49-F238E27FC236}">
                <a16:creationId xmlns:a16="http://schemas.microsoft.com/office/drawing/2014/main" id="{86061E8F-E8AC-4D24-83B8-07CD77A5BCB9}"/>
              </a:ext>
            </a:extLst>
          </p:cNvPr>
          <p:cNvCxnSpPr>
            <a:cxnSpLocks/>
            <a:stCxn id="16" idx="1"/>
          </p:cNvCxnSpPr>
          <p:nvPr/>
        </p:nvCxnSpPr>
        <p:spPr>
          <a:xfrm rot="10800000" flipV="1">
            <a:off x="9513365" y="1754476"/>
            <a:ext cx="702452" cy="1"/>
          </a:xfrm>
          <a:prstGeom prst="bentConnector3">
            <a:avLst>
              <a:gd name="adj1" fmla="val 50000"/>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B4583DE-1B29-4001-B642-DD232BBE93A8}"/>
              </a:ext>
            </a:extLst>
          </p:cNvPr>
          <p:cNvCxnSpPr>
            <a:cxnSpLocks/>
          </p:cNvCxnSpPr>
          <p:nvPr/>
        </p:nvCxnSpPr>
        <p:spPr>
          <a:xfrm rot="10800000">
            <a:off x="9513365" y="1943101"/>
            <a:ext cx="702452" cy="433597"/>
          </a:xfrm>
          <a:prstGeom prst="bentConnector3">
            <a:avLst>
              <a:gd name="adj1" fmla="val 44576"/>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14CF346-6CCE-4D2F-BDCC-0AE98F17CA53}"/>
              </a:ext>
            </a:extLst>
          </p:cNvPr>
          <p:cNvCxnSpPr>
            <a:cxnSpLocks/>
          </p:cNvCxnSpPr>
          <p:nvPr/>
        </p:nvCxnSpPr>
        <p:spPr>
          <a:xfrm rot="10800000">
            <a:off x="9513365" y="1852614"/>
            <a:ext cx="702452" cy="209901"/>
          </a:xfrm>
          <a:prstGeom prst="bentConnector3">
            <a:avLst>
              <a:gd name="adj1" fmla="val 31694"/>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4162096"/>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Alternate to DAX</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6" y="4701109"/>
            <a:ext cx="9197045"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Import same table multiple times.</a:t>
            </a:r>
          </a:p>
          <a:p>
            <a:r>
              <a:rPr lang="en-US" sz="2400" dirty="0">
                <a:solidFill>
                  <a:schemeClr val="bg1"/>
                </a:solidFill>
                <a:latin typeface="Segoe UI Light" panose="020B0502040204020203" pitchFamily="34" charset="0"/>
                <a:cs typeface="Segoe UI Light" panose="020B0502040204020203" pitchFamily="34" charset="0"/>
              </a:rPr>
              <a:t>Rename each table appropriately.</a:t>
            </a:r>
          </a:p>
          <a:p>
            <a:r>
              <a:rPr lang="en-US" sz="2400" dirty="0">
                <a:solidFill>
                  <a:schemeClr val="bg1"/>
                </a:solidFill>
                <a:latin typeface="Segoe UI Light" panose="020B0502040204020203" pitchFamily="34" charset="0"/>
                <a:cs typeface="Segoe UI Light" panose="020B0502040204020203" pitchFamily="34" charset="0"/>
              </a:rPr>
              <a:t>Create a single relationship between tables.</a:t>
            </a:r>
          </a:p>
        </p:txBody>
      </p:sp>
      <p:sp>
        <p:nvSpPr>
          <p:cNvPr id="29" name="Title 1">
            <a:extLst>
              <a:ext uri="{FF2B5EF4-FFF2-40B4-BE49-F238E27FC236}">
                <a16:creationId xmlns:a16="http://schemas.microsoft.com/office/drawing/2014/main" id="{6567D9D3-BC62-4577-9DFB-6C54FDCE9F63}"/>
              </a:ext>
            </a:extLst>
          </p:cNvPr>
          <p:cNvSpPr txBox="1">
            <a:spLocks/>
          </p:cNvSpPr>
          <p:nvPr/>
        </p:nvSpPr>
        <p:spPr>
          <a:xfrm>
            <a:off x="268926" y="3324539"/>
            <a:ext cx="11846814" cy="4041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1800" dirty="0">
                <a:solidFill>
                  <a:prstClr val="white"/>
                </a:solidFill>
                <a:latin typeface="Consolas" panose="020B0609020204030204" pitchFamily="49" charset="0"/>
                <a:cs typeface="Segoe UI Light" panose="020B0502040204020203" pitchFamily="34" charset="0"/>
              </a:rPr>
              <a:t>=CALCULATE([</a:t>
            </a:r>
            <a:r>
              <a:rPr lang="en-US" sz="1800" dirty="0" err="1">
                <a:solidFill>
                  <a:prstClr val="white"/>
                </a:solidFill>
                <a:latin typeface="Consolas" panose="020B0609020204030204" pitchFamily="49" charset="0"/>
                <a:cs typeface="Segoe UI Light" panose="020B0502040204020203" pitchFamily="34" charset="0"/>
              </a:rPr>
              <a:t>SalesAmount</a:t>
            </a:r>
            <a:r>
              <a:rPr lang="en-US" sz="1800" dirty="0">
                <a:solidFill>
                  <a:prstClr val="white"/>
                </a:solidFill>
                <a:latin typeface="Consolas" panose="020B0609020204030204" pitchFamily="49" charset="0"/>
                <a:cs typeface="Segoe UI Light" panose="020B0502040204020203" pitchFamily="34" charset="0"/>
              </a:rPr>
              <a:t>], USERELATIONSHIP(</a:t>
            </a:r>
            <a:r>
              <a:rPr lang="en-US" sz="1800" dirty="0" err="1">
                <a:solidFill>
                  <a:prstClr val="white"/>
                </a:solidFill>
                <a:latin typeface="Consolas" panose="020B0609020204030204" pitchFamily="49" charset="0"/>
                <a:cs typeface="Segoe UI Light" panose="020B0502040204020203" pitchFamily="34" charset="0"/>
              </a:rPr>
              <a:t>DimDate</a:t>
            </a:r>
            <a:r>
              <a:rPr lang="en-US" sz="1800" dirty="0">
                <a:solidFill>
                  <a:prstClr val="white"/>
                </a:solidFill>
                <a:latin typeface="Consolas" panose="020B0609020204030204" pitchFamily="49" charset="0"/>
                <a:cs typeface="Segoe UI Light" panose="020B0502040204020203" pitchFamily="34" charset="0"/>
              </a:rPr>
              <a:t>[DateKey], </a:t>
            </a:r>
            <a:r>
              <a:rPr lang="en-US" sz="1800" dirty="0" err="1">
                <a:solidFill>
                  <a:prstClr val="white"/>
                </a:solidFill>
                <a:latin typeface="Consolas" panose="020B0609020204030204" pitchFamily="49" charset="0"/>
                <a:cs typeface="Segoe UI Light" panose="020B0502040204020203" pitchFamily="34" charset="0"/>
              </a:rPr>
              <a:t>FactInternetSales</a:t>
            </a:r>
            <a:r>
              <a:rPr lang="en-US" sz="1800" dirty="0">
                <a:solidFill>
                  <a:prstClr val="white"/>
                </a:solidFill>
                <a:latin typeface="Consolas" panose="020B0609020204030204" pitchFamily="49" charset="0"/>
                <a:cs typeface="Segoe UI Light" panose="020B0502040204020203" pitchFamily="34" charset="0"/>
              </a:rPr>
              <a:t>[</a:t>
            </a:r>
            <a:r>
              <a:rPr lang="en-US" sz="1800" dirty="0" err="1">
                <a:solidFill>
                  <a:prstClr val="white"/>
                </a:solidFill>
                <a:latin typeface="Consolas" panose="020B0609020204030204" pitchFamily="49" charset="0"/>
                <a:cs typeface="Segoe UI Light" panose="020B0502040204020203" pitchFamily="34" charset="0"/>
              </a:rPr>
              <a:t>ShipDate</a:t>
            </a:r>
            <a:r>
              <a:rPr lang="en-US" sz="1800" dirty="0">
                <a:solidFill>
                  <a:prstClr val="white"/>
                </a:solidFill>
                <a:latin typeface="Consolas" panose="020B0609020204030204" pitchFamily="49" charset="0"/>
                <a:cs typeface="Segoe UI Light" panose="020B0502040204020203" pitchFamily="34" charset="0"/>
              </a:rPr>
              <a:t>]))</a:t>
            </a:r>
          </a:p>
        </p:txBody>
      </p:sp>
      <p:graphicFrame>
        <p:nvGraphicFramePr>
          <p:cNvPr id="30" name="Table 29">
            <a:extLst>
              <a:ext uri="{FF2B5EF4-FFF2-40B4-BE49-F238E27FC236}">
                <a16:creationId xmlns:a16="http://schemas.microsoft.com/office/drawing/2014/main" id="{01BBE591-909A-4284-A49A-AFC3FF0B463D}"/>
              </a:ext>
            </a:extLst>
          </p:cNvPr>
          <p:cNvGraphicFramePr>
            <a:graphicFrameLocks noGrp="1"/>
          </p:cNvGraphicFramePr>
          <p:nvPr>
            <p:extLst>
              <p:ext uri="{D42A27DB-BD31-4B8C-83A1-F6EECF244321}">
                <p14:modId xmlns:p14="http://schemas.microsoft.com/office/powerpoint/2010/main" val="1003799635"/>
              </p:ext>
            </p:extLst>
          </p:nvPr>
        </p:nvGraphicFramePr>
        <p:xfrm>
          <a:off x="6084365" y="4165502"/>
          <a:ext cx="1697935" cy="15240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OrderDate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bl>
          </a:graphicData>
        </a:graphic>
      </p:graphicFrame>
      <p:graphicFrame>
        <p:nvGraphicFramePr>
          <p:cNvPr id="31" name="Table 30">
            <a:extLst>
              <a:ext uri="{FF2B5EF4-FFF2-40B4-BE49-F238E27FC236}">
                <a16:creationId xmlns:a16="http://schemas.microsoft.com/office/drawing/2014/main" id="{9A622121-0497-4FD6-BE81-08060BE9ECBA}"/>
              </a:ext>
            </a:extLst>
          </p:cNvPr>
          <p:cNvGraphicFramePr>
            <a:graphicFrameLocks noGrp="1"/>
          </p:cNvGraphicFramePr>
          <p:nvPr>
            <p:extLst>
              <p:ext uri="{D42A27DB-BD31-4B8C-83A1-F6EECF244321}">
                <p14:modId xmlns:p14="http://schemas.microsoft.com/office/powerpoint/2010/main" val="3663852199"/>
              </p:ext>
            </p:extLst>
          </p:nvPr>
        </p:nvGraphicFramePr>
        <p:xfrm>
          <a:off x="8241049" y="4162096"/>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graphicFrame>
        <p:nvGraphicFramePr>
          <p:cNvPr id="32" name="Table 31">
            <a:extLst>
              <a:ext uri="{FF2B5EF4-FFF2-40B4-BE49-F238E27FC236}">
                <a16:creationId xmlns:a16="http://schemas.microsoft.com/office/drawing/2014/main" id="{0B7B7534-BCB8-4C19-AB41-F59B50093943}"/>
              </a:ext>
            </a:extLst>
          </p:cNvPr>
          <p:cNvGraphicFramePr>
            <a:graphicFrameLocks noGrp="1"/>
          </p:cNvGraphicFramePr>
          <p:nvPr>
            <p:extLst>
              <p:ext uri="{D42A27DB-BD31-4B8C-83A1-F6EECF244321}">
                <p14:modId xmlns:p14="http://schemas.microsoft.com/office/powerpoint/2010/main" val="978975748"/>
              </p:ext>
            </p:extLst>
          </p:nvPr>
        </p:nvGraphicFramePr>
        <p:xfrm>
          <a:off x="10266396" y="4162096"/>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DueDate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cxnSp>
        <p:nvCxnSpPr>
          <p:cNvPr id="36" name="Straight Arrow Connector 35">
            <a:extLst>
              <a:ext uri="{FF2B5EF4-FFF2-40B4-BE49-F238E27FC236}">
                <a16:creationId xmlns:a16="http://schemas.microsoft.com/office/drawing/2014/main" id="{850E7ADF-D499-4A48-ABD4-2E4134EDB4D7}"/>
              </a:ext>
            </a:extLst>
          </p:cNvPr>
          <p:cNvCxnSpPr>
            <a:cxnSpLocks/>
            <a:stCxn id="31" idx="1"/>
            <a:endCxn id="30" idx="3"/>
          </p:cNvCxnSpPr>
          <p:nvPr/>
        </p:nvCxnSpPr>
        <p:spPr>
          <a:xfrm flipH="1">
            <a:off x="7782300" y="4924096"/>
            <a:ext cx="458749" cy="340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A26865-063E-4DCB-A5CA-DF026FAD6E3B}"/>
              </a:ext>
            </a:extLst>
          </p:cNvPr>
          <p:cNvCxnSpPr>
            <a:cxnSpLocks/>
            <a:stCxn id="31" idx="3"/>
            <a:endCxn id="32" idx="1"/>
          </p:cNvCxnSpPr>
          <p:nvPr/>
        </p:nvCxnSpPr>
        <p:spPr>
          <a:xfrm>
            <a:off x="9796784" y="4924096"/>
            <a:ext cx="469612" cy="0"/>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3F2C70-CE77-4B97-833D-5372850F6B37}"/>
              </a:ext>
            </a:extLst>
          </p:cNvPr>
          <p:cNvCxnSpPr>
            <a:cxnSpLocks/>
            <a:stCxn id="31" idx="2"/>
            <a:endCxn id="33" idx="0"/>
          </p:cNvCxnSpPr>
          <p:nvPr/>
        </p:nvCxnSpPr>
        <p:spPr>
          <a:xfrm>
            <a:off x="9018916" y="5686096"/>
            <a:ext cx="0" cy="35389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3203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Role Playing with DAX</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5</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C03B988-862C-4AD8-A0BC-5CA5EDB242F9}"/>
              </a:ext>
            </a:extLst>
          </p:cNvPr>
          <p:cNvSpPr/>
          <p:nvPr/>
        </p:nvSpPr>
        <p:spPr>
          <a:xfrm>
            <a:off x="720473" y="5394785"/>
            <a:ext cx="10751054" cy="369332"/>
          </a:xfrm>
          <a:prstGeom prst="rect">
            <a:avLst/>
          </a:prstGeom>
        </p:spPr>
        <p:txBody>
          <a:bodyPr wrap="square">
            <a:spAutoFit/>
          </a:bodyPr>
          <a:lstStyle/>
          <a:p>
            <a:pPr algn="ctr"/>
            <a:r>
              <a:rPr lang="en-US" dirty="0"/>
              <a:t>Get to work and make sense of what we’re talking about. I’m going to cover the DAX method first.</a:t>
            </a:r>
          </a:p>
        </p:txBody>
      </p:sp>
    </p:spTree>
    <p:extLst>
      <p:ext uri="{BB962C8B-B14F-4D97-AF65-F5344CB8AC3E}">
        <p14:creationId xmlns:p14="http://schemas.microsoft.com/office/powerpoint/2010/main" val="2689479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03E.pbix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36D8DF03-165C-4926-9C55-BC09F6AECF65}"/>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5166689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EE4019-3649-4854-886C-AC5D9A538538}"/>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0095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AA1F0C-317B-4B12-A60F-79DB0350AC44}"/>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1506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684695685"/>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4095734537"/>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Single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52859153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9CAAE-EEAD-4B43-82B9-D3D57F9AEF5F}"/>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86501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730B42-484B-428F-84B7-96E5430260C1}"/>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313840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TextBox 3">
            <a:extLst>
              <a:ext uri="{FF2B5EF4-FFF2-40B4-BE49-F238E27FC236}">
                <a16:creationId xmlns:a16="http://schemas.microsoft.com/office/drawing/2014/main" id="{4471F484-6BB2-4420-A8A6-CB4E2E1965C4}"/>
              </a:ext>
            </a:extLst>
          </p:cNvPr>
          <p:cNvSpPr txBox="1"/>
          <p:nvPr/>
        </p:nvSpPr>
        <p:spPr>
          <a:xfrm>
            <a:off x="875764" y="845353"/>
            <a:ext cx="10442580" cy="369332"/>
          </a:xfrm>
          <a:prstGeom prst="rect">
            <a:avLst/>
          </a:prstGeom>
          <a:noFill/>
        </p:spPr>
        <p:txBody>
          <a:bodyPr wrap="square" rtlCol="0">
            <a:spAutoFit/>
          </a:bodyPr>
          <a:lstStyle/>
          <a:p>
            <a:pPr algn="ctr"/>
            <a:r>
              <a:rPr lang="en-US" dirty="0">
                <a:solidFill>
                  <a:schemeClr val="bg1"/>
                </a:solidFill>
              </a:rPr>
              <a:t>Because of the relationship in this data model, all of the filtering is going to take place on the order Date.</a:t>
            </a:r>
          </a:p>
        </p:txBody>
      </p:sp>
      <p:pic>
        <p:nvPicPr>
          <p:cNvPr id="2" name="Picture 1">
            <a:extLst>
              <a:ext uri="{FF2B5EF4-FFF2-40B4-BE49-F238E27FC236}">
                <a16:creationId xmlns:a16="http://schemas.microsoft.com/office/drawing/2014/main" id="{C6EA437F-5206-4AC6-A3BF-4529FC649341}"/>
              </a:ext>
            </a:extLst>
          </p:cNvPr>
          <p:cNvPicPr>
            <a:picLocks noChangeAspect="1"/>
          </p:cNvPicPr>
          <p:nvPr/>
        </p:nvPicPr>
        <p:blipFill>
          <a:blip r:embed="rId5"/>
          <a:stretch>
            <a:fillRect/>
          </a:stretch>
        </p:blipFill>
        <p:spPr>
          <a:xfrm>
            <a:off x="2056836" y="1687990"/>
            <a:ext cx="8078327" cy="4048690"/>
          </a:xfrm>
          <a:prstGeom prst="rect">
            <a:avLst/>
          </a:prstGeom>
        </p:spPr>
      </p:pic>
      <p:sp>
        <p:nvSpPr>
          <p:cNvPr id="6" name="TextBox 5">
            <a:extLst>
              <a:ext uri="{FF2B5EF4-FFF2-40B4-BE49-F238E27FC236}">
                <a16:creationId xmlns:a16="http://schemas.microsoft.com/office/drawing/2014/main" id="{2F06B4C6-7F2C-4269-93CB-37A2C8D80215}"/>
              </a:ext>
            </a:extLst>
          </p:cNvPr>
          <p:cNvSpPr txBox="1"/>
          <p:nvPr/>
        </p:nvSpPr>
        <p:spPr>
          <a:xfrm>
            <a:off x="875764" y="5840653"/>
            <a:ext cx="10442580" cy="646331"/>
          </a:xfrm>
          <a:prstGeom prst="rect">
            <a:avLst/>
          </a:prstGeom>
          <a:noFill/>
        </p:spPr>
        <p:txBody>
          <a:bodyPr wrap="square" rtlCol="0">
            <a:spAutoFit/>
          </a:bodyPr>
          <a:lstStyle/>
          <a:p>
            <a:pPr algn="ctr"/>
            <a:r>
              <a:rPr lang="en-US" dirty="0">
                <a:solidFill>
                  <a:schemeClr val="bg1"/>
                </a:solidFill>
              </a:rPr>
              <a:t>However, you can multiple inactive relationships between two tables. Before you can use the DAX method, you need to build an inactive relationship between the two tables.</a:t>
            </a:r>
          </a:p>
        </p:txBody>
      </p:sp>
    </p:spTree>
    <p:extLst>
      <p:ext uri="{BB962C8B-B14F-4D97-AF65-F5344CB8AC3E}">
        <p14:creationId xmlns:p14="http://schemas.microsoft.com/office/powerpoint/2010/main" val="941120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D04FD-06DB-44F2-9931-C1029F3D1760}"/>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FECBFBAB-B9C5-4BAD-8066-FBD5F7DC4AD3}"/>
              </a:ext>
            </a:extLst>
          </p:cNvPr>
          <p:cNvSpPr txBox="1"/>
          <p:nvPr/>
        </p:nvSpPr>
        <p:spPr>
          <a:xfrm>
            <a:off x="3889420" y="5595954"/>
            <a:ext cx="4108360" cy="369332"/>
          </a:xfrm>
          <a:prstGeom prst="rect">
            <a:avLst/>
          </a:prstGeom>
          <a:noFill/>
        </p:spPr>
        <p:txBody>
          <a:bodyPr wrap="square" rtlCol="0">
            <a:spAutoFit/>
          </a:bodyPr>
          <a:lstStyle/>
          <a:p>
            <a:pPr algn="ctr"/>
            <a:r>
              <a:rPr lang="en-US" dirty="0">
                <a:solidFill>
                  <a:schemeClr val="bg1"/>
                </a:solidFill>
              </a:rPr>
              <a:t>Just drag and drop </a:t>
            </a:r>
            <a:r>
              <a:rPr lang="en-US" b="1" dirty="0" err="1">
                <a:solidFill>
                  <a:schemeClr val="bg1"/>
                </a:solidFill>
              </a:rPr>
              <a:t>ShipDate</a:t>
            </a:r>
            <a:r>
              <a:rPr lang="en-US" dirty="0">
                <a:solidFill>
                  <a:schemeClr val="bg1"/>
                </a:solidFill>
              </a:rPr>
              <a:t> onto </a:t>
            </a:r>
            <a:r>
              <a:rPr lang="en-US" b="1" dirty="0">
                <a:solidFill>
                  <a:schemeClr val="bg1"/>
                </a:solidFill>
              </a:rPr>
              <a:t>Date</a:t>
            </a:r>
            <a:r>
              <a:rPr lang="en-US" dirty="0">
                <a:solidFill>
                  <a:schemeClr val="bg1"/>
                </a:solidFill>
              </a:rPr>
              <a:t>.</a:t>
            </a:r>
          </a:p>
        </p:txBody>
      </p:sp>
    </p:spTree>
    <p:extLst>
      <p:ext uri="{BB962C8B-B14F-4D97-AF65-F5344CB8AC3E}">
        <p14:creationId xmlns:p14="http://schemas.microsoft.com/office/powerpoint/2010/main" val="1178379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DABAE0-FB72-4B5A-B59A-F18BBB5CE618}"/>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41708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C6352D-CF08-4862-8A86-9D9EEEC7ABCD}"/>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8073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a:t>
            </a:r>
            <a:r>
              <a:rPr lang="en-US" sz="2800" dirty="0">
                <a:solidFill>
                  <a:prstClr val="white"/>
                </a:solidFill>
                <a:latin typeface="Segoe UI Semibold" panose="020B0702040204020203" pitchFamily="34" charset="0"/>
                <a:cs typeface="Segoe UI Semibold" panose="020B0702040204020203" pitchFamily="34" charset="0"/>
              </a:rPr>
              <a:t>5</a:t>
            </a:r>
            <a:endPar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Role Playing Table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Active/Inactive Relationship</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We can only have a single active relationship in the data model.</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All of the filtering occurs on that active relationship.</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Create inactive relationships and can use DAX measures.</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Simple a table with multiple roles.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Reduces redundancy</a:t>
            </a:r>
          </a:p>
        </p:txBody>
      </p:sp>
      <p:sp>
        <p:nvSpPr>
          <p:cNvPr id="11" name="Title 1">
            <a:extLst>
              <a:ext uri="{FF2B5EF4-FFF2-40B4-BE49-F238E27FC236}">
                <a16:creationId xmlns:a16="http://schemas.microsoft.com/office/drawing/2014/main" id="{C6E06D66-3073-4086-B90A-5FAD40E64889}"/>
              </a:ext>
            </a:extLst>
          </p:cNvPr>
          <p:cNvSpPr txBox="1">
            <a:spLocks/>
          </p:cNvSpPr>
          <p:nvPr/>
        </p:nvSpPr>
        <p:spPr>
          <a:xfrm>
            <a:off x="268927" y="5015341"/>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DAX vs Multiple Date Tables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2" name="Title 1">
            <a:extLst>
              <a:ext uri="{FF2B5EF4-FFF2-40B4-BE49-F238E27FC236}">
                <a16:creationId xmlns:a16="http://schemas.microsoft.com/office/drawing/2014/main" id="{FA119D26-7EDB-47EB-AE3C-E6B072989E72}"/>
              </a:ext>
            </a:extLst>
          </p:cNvPr>
          <p:cNvSpPr txBox="1">
            <a:spLocks/>
          </p:cNvSpPr>
          <p:nvPr/>
        </p:nvSpPr>
        <p:spPr>
          <a:xfrm>
            <a:off x="793007" y="5554354"/>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Alterative is multiple date tables.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Tips around complexity and organizational.</a:t>
            </a:r>
          </a:p>
        </p:txBody>
      </p:sp>
    </p:spTree>
    <p:extLst>
      <p:ext uri="{BB962C8B-B14F-4D97-AF65-F5344CB8AC3E}">
        <p14:creationId xmlns:p14="http://schemas.microsoft.com/office/powerpoint/2010/main" val="38985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Importing Multiple Date Tables</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637311" y="5253335"/>
            <a:ext cx="11000534" cy="923330"/>
          </a:xfrm>
          <a:prstGeom prst="rect">
            <a:avLst/>
          </a:prstGeom>
        </p:spPr>
        <p:txBody>
          <a:bodyPr wrap="square">
            <a:spAutoFit/>
          </a:bodyPr>
          <a:lstStyle/>
          <a:p>
            <a:r>
              <a:rPr lang="en-US" dirty="0"/>
              <a:t>DAX is not the preferred method because there’s some complexity and the difficulty of training the end-users. Now we’re going to go through the process of importing multiple date tables, building those relationships and getting unique analytical insights.</a:t>
            </a:r>
          </a:p>
        </p:txBody>
      </p:sp>
    </p:spTree>
    <p:extLst>
      <p:ext uri="{BB962C8B-B14F-4D97-AF65-F5344CB8AC3E}">
        <p14:creationId xmlns:p14="http://schemas.microsoft.com/office/powerpoint/2010/main" val="183684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06472831-0950-43D5-9AD8-A134C77BE943}"/>
              </a:ext>
            </a:extLst>
          </p:cNvPr>
          <p:cNvGraphicFramePr>
            <a:graphicFrameLocks noGrp="1"/>
          </p:cNvGraphicFramePr>
          <p:nvPr>
            <p:extLst>
              <p:ext uri="{D42A27DB-BD31-4B8C-83A1-F6EECF244321}">
                <p14:modId xmlns:p14="http://schemas.microsoft.com/office/powerpoint/2010/main" val="3165043815"/>
              </p:ext>
            </p:extLst>
          </p:nvPr>
        </p:nvGraphicFramePr>
        <p:xfrm>
          <a:off x="8085691" y="5008092"/>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ShipDate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1385455"/>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Alternate to DAX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7" y="1924468"/>
            <a:ext cx="5928674"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Import same table multiple times.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Rename each table appropriately.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Create a single relationship between tables.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Probably rename some of the columns.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Update the rows within columns.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going to be the prefer</a:t>
            </a:r>
            <a:r>
              <a:rPr lang="en-US" sz="2400" dirty="0">
                <a:solidFill>
                  <a:prstClr val="white"/>
                </a:solidFill>
                <a:latin typeface="Segoe UI Light" panose="020B0502040204020203" pitchFamily="34" charset="0"/>
                <a:cs typeface="Segoe UI Light" panose="020B0502040204020203" pitchFamily="34" charset="0"/>
              </a:rPr>
              <a:t>ed method.</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aphicFrame>
        <p:nvGraphicFramePr>
          <p:cNvPr id="30" name="Table 29">
            <a:extLst>
              <a:ext uri="{FF2B5EF4-FFF2-40B4-BE49-F238E27FC236}">
                <a16:creationId xmlns:a16="http://schemas.microsoft.com/office/drawing/2014/main" id="{01BBE591-909A-4284-A49A-AFC3FF0B463D}"/>
              </a:ext>
            </a:extLst>
          </p:cNvPr>
          <p:cNvGraphicFramePr>
            <a:graphicFrameLocks noGrp="1"/>
          </p:cNvGraphicFramePr>
          <p:nvPr>
            <p:extLst>
              <p:ext uri="{D42A27DB-BD31-4B8C-83A1-F6EECF244321}">
                <p14:modId xmlns:p14="http://schemas.microsoft.com/office/powerpoint/2010/main" val="2717769704"/>
              </p:ext>
            </p:extLst>
          </p:nvPr>
        </p:nvGraphicFramePr>
        <p:xfrm>
          <a:off x="6014233" y="3133602"/>
          <a:ext cx="1697935" cy="15240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OrderDate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bl>
          </a:graphicData>
        </a:graphic>
      </p:graphicFrame>
      <p:graphicFrame>
        <p:nvGraphicFramePr>
          <p:cNvPr id="31" name="Table 30">
            <a:extLst>
              <a:ext uri="{FF2B5EF4-FFF2-40B4-BE49-F238E27FC236}">
                <a16:creationId xmlns:a16="http://schemas.microsoft.com/office/drawing/2014/main" id="{9A622121-0497-4FD6-BE81-08060BE9ECBA}"/>
              </a:ext>
            </a:extLst>
          </p:cNvPr>
          <p:cNvGraphicFramePr>
            <a:graphicFrameLocks noGrp="1"/>
          </p:cNvGraphicFramePr>
          <p:nvPr>
            <p:extLst>
              <p:ext uri="{D42A27DB-BD31-4B8C-83A1-F6EECF244321}">
                <p14:modId xmlns:p14="http://schemas.microsoft.com/office/powerpoint/2010/main" val="2763554577"/>
              </p:ext>
            </p:extLst>
          </p:nvPr>
        </p:nvGraphicFramePr>
        <p:xfrm>
          <a:off x="8170917" y="3130196"/>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graphicFrame>
        <p:nvGraphicFramePr>
          <p:cNvPr id="32" name="Table 31">
            <a:extLst>
              <a:ext uri="{FF2B5EF4-FFF2-40B4-BE49-F238E27FC236}">
                <a16:creationId xmlns:a16="http://schemas.microsoft.com/office/drawing/2014/main" id="{0B7B7534-BCB8-4C19-AB41-F59B50093943}"/>
              </a:ext>
            </a:extLst>
          </p:cNvPr>
          <p:cNvGraphicFramePr>
            <a:graphicFrameLocks noGrp="1"/>
          </p:cNvGraphicFramePr>
          <p:nvPr>
            <p:extLst>
              <p:ext uri="{D42A27DB-BD31-4B8C-83A1-F6EECF244321}">
                <p14:modId xmlns:p14="http://schemas.microsoft.com/office/powerpoint/2010/main" val="4234235385"/>
              </p:ext>
            </p:extLst>
          </p:nvPr>
        </p:nvGraphicFramePr>
        <p:xfrm>
          <a:off x="10196264" y="3130196"/>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DueDate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cxnSp>
        <p:nvCxnSpPr>
          <p:cNvPr id="36" name="Straight Arrow Connector 35">
            <a:extLst>
              <a:ext uri="{FF2B5EF4-FFF2-40B4-BE49-F238E27FC236}">
                <a16:creationId xmlns:a16="http://schemas.microsoft.com/office/drawing/2014/main" id="{850E7ADF-D499-4A48-ABD4-2E4134EDB4D7}"/>
              </a:ext>
            </a:extLst>
          </p:cNvPr>
          <p:cNvCxnSpPr>
            <a:cxnSpLocks/>
            <a:stCxn id="31" idx="1"/>
            <a:endCxn id="30" idx="3"/>
          </p:cNvCxnSpPr>
          <p:nvPr/>
        </p:nvCxnSpPr>
        <p:spPr>
          <a:xfrm flipH="1">
            <a:off x="7712168" y="3892196"/>
            <a:ext cx="458749" cy="340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A26865-063E-4DCB-A5CA-DF026FAD6E3B}"/>
              </a:ext>
            </a:extLst>
          </p:cNvPr>
          <p:cNvCxnSpPr>
            <a:cxnSpLocks/>
            <a:stCxn id="31" idx="3"/>
            <a:endCxn id="32" idx="1"/>
          </p:cNvCxnSpPr>
          <p:nvPr/>
        </p:nvCxnSpPr>
        <p:spPr>
          <a:xfrm>
            <a:off x="9726652" y="3892196"/>
            <a:ext cx="469612" cy="0"/>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3F2C70-CE77-4B97-833D-5372850F6B37}"/>
              </a:ext>
            </a:extLst>
          </p:cNvPr>
          <p:cNvCxnSpPr>
            <a:cxnSpLocks/>
            <a:stCxn id="31" idx="2"/>
            <a:endCxn id="33" idx="0"/>
          </p:cNvCxnSpPr>
          <p:nvPr/>
        </p:nvCxnSpPr>
        <p:spPr>
          <a:xfrm>
            <a:off x="8948784" y="4654196"/>
            <a:ext cx="0" cy="35389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58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Importing Multiple Date tables</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6</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C03B988-862C-4AD8-A0BC-5CA5EDB242F9}"/>
              </a:ext>
            </a:extLst>
          </p:cNvPr>
          <p:cNvSpPr/>
          <p:nvPr/>
        </p:nvSpPr>
        <p:spPr>
          <a:xfrm>
            <a:off x="720473" y="5394785"/>
            <a:ext cx="10751054" cy="646331"/>
          </a:xfrm>
          <a:prstGeom prst="rect">
            <a:avLst/>
          </a:prstGeom>
        </p:spPr>
        <p:txBody>
          <a:bodyPr wrap="square">
            <a:spAutoFit/>
          </a:bodyPr>
          <a:lstStyle/>
          <a:p>
            <a:r>
              <a:rPr lang="en-US" dirty="0"/>
              <a:t>In Power BI Desktop, we’re using a similar data model as before. We’re going to import multiple date tables, rather than using DAX, and do it from that point of view.</a:t>
            </a:r>
          </a:p>
        </p:txBody>
      </p:sp>
    </p:spTree>
    <p:extLst>
      <p:ext uri="{BB962C8B-B14F-4D97-AF65-F5344CB8AC3E}">
        <p14:creationId xmlns:p14="http://schemas.microsoft.com/office/powerpoint/2010/main" val="2362705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Many to Many relationships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Customers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Customer 1 – Buys Milk &amp; Bread</a:t>
            </a:r>
          </a:p>
          <a:p>
            <a:r>
              <a:rPr lang="en-US" sz="2400" dirty="0">
                <a:solidFill>
                  <a:schemeClr val="bg1"/>
                </a:solidFill>
                <a:latin typeface="Segoe UI Light" panose="020B0502040204020203" pitchFamily="34" charset="0"/>
                <a:cs typeface="Segoe UI Light" panose="020B0502040204020203" pitchFamily="34" charset="0"/>
              </a:rPr>
              <a:t>Customer 2 – Buys Milk &amp; Coffee</a:t>
            </a:r>
          </a:p>
          <a:p>
            <a:r>
              <a:rPr lang="en-US" sz="2400" dirty="0">
                <a:solidFill>
                  <a:schemeClr val="bg1"/>
                </a:solidFill>
                <a:latin typeface="Segoe UI Light" panose="020B0502040204020203" pitchFamily="34" charset="0"/>
                <a:cs typeface="Segoe UI Light" panose="020B0502040204020203" pitchFamily="34" charset="0"/>
              </a:rPr>
              <a:t>Customer 3 – Buys Sugar</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6373094"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Products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6897174"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Milk – Customers 1, 2, 4, 5</a:t>
            </a:r>
          </a:p>
          <a:p>
            <a:r>
              <a:rPr lang="en-US" sz="2400" dirty="0">
                <a:solidFill>
                  <a:schemeClr val="bg1"/>
                </a:solidFill>
                <a:latin typeface="Segoe UI Light" panose="020B0502040204020203" pitchFamily="34" charset="0"/>
                <a:cs typeface="Segoe UI Light" panose="020B0502040204020203" pitchFamily="34" charset="0"/>
              </a:rPr>
              <a:t>Bread – Customers 1, 4, 6, 7</a:t>
            </a:r>
          </a:p>
        </p:txBody>
      </p:sp>
      <p:sp>
        <p:nvSpPr>
          <p:cNvPr id="30" name="Title 1">
            <a:extLst>
              <a:ext uri="{FF2B5EF4-FFF2-40B4-BE49-F238E27FC236}">
                <a16:creationId xmlns:a16="http://schemas.microsoft.com/office/drawing/2014/main" id="{68F625C3-09C6-46B0-9551-6A6E934A58A0}"/>
              </a:ext>
            </a:extLst>
          </p:cNvPr>
          <p:cNvSpPr txBox="1">
            <a:spLocks/>
          </p:cNvSpPr>
          <p:nvPr/>
        </p:nvSpPr>
        <p:spPr>
          <a:xfrm>
            <a:off x="317501" y="4378036"/>
            <a:ext cx="11476934" cy="21918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customers have purchased each product?</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31" name="Picture 30" descr="A close up of a logo&#10;&#10;Description generated with very high confidence">
            <a:hlinkClick r:id="rId3"/>
            <a:extLst>
              <a:ext uri="{FF2B5EF4-FFF2-40B4-BE49-F238E27FC236}">
                <a16:creationId xmlns:a16="http://schemas.microsoft.com/office/drawing/2014/main" id="{388FFFBA-97B7-43F2-98E8-73454EB19E1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1620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03F.pbix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 name="Picture 2">
            <a:extLst>
              <a:ext uri="{FF2B5EF4-FFF2-40B4-BE49-F238E27FC236}">
                <a16:creationId xmlns:a16="http://schemas.microsoft.com/office/drawing/2014/main" id="{53FF5912-BC27-4AB1-8235-B560B9793C9F}"/>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14941287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F238DD-46D8-4E72-B0A0-60AA24563408}"/>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Picture 4">
            <a:extLst>
              <a:ext uri="{FF2B5EF4-FFF2-40B4-BE49-F238E27FC236}">
                <a16:creationId xmlns:a16="http://schemas.microsoft.com/office/drawing/2014/main" id="{F8138F34-37E8-4AF8-B3B1-7F9AB0345C6F}"/>
              </a:ext>
            </a:extLst>
          </p:cNvPr>
          <p:cNvPicPr>
            <a:picLocks noChangeAspect="1"/>
          </p:cNvPicPr>
          <p:nvPr/>
        </p:nvPicPr>
        <p:blipFill>
          <a:blip r:embed="rId6"/>
          <a:stretch>
            <a:fillRect/>
          </a:stretch>
        </p:blipFill>
        <p:spPr>
          <a:xfrm>
            <a:off x="1900237" y="90487"/>
            <a:ext cx="8391525" cy="6677025"/>
          </a:xfrm>
          <a:prstGeom prst="rect">
            <a:avLst/>
          </a:prstGeom>
        </p:spPr>
      </p:pic>
    </p:spTree>
    <p:extLst>
      <p:ext uri="{BB962C8B-B14F-4D97-AF65-F5344CB8AC3E}">
        <p14:creationId xmlns:p14="http://schemas.microsoft.com/office/powerpoint/2010/main" val="14326340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EE475CC-B459-4CC9-BC1E-8640E2A1009A}"/>
              </a:ext>
            </a:extLst>
          </p:cNvPr>
          <p:cNvPicPr>
            <a:picLocks noChangeAspect="1"/>
          </p:cNvPicPr>
          <p:nvPr/>
        </p:nvPicPr>
        <p:blipFill>
          <a:blip r:embed="rId5"/>
          <a:stretch>
            <a:fillRect/>
          </a:stretch>
        </p:blipFill>
        <p:spPr>
          <a:xfrm>
            <a:off x="3699" y="0"/>
            <a:ext cx="12184602" cy="6858000"/>
          </a:xfrm>
          <a:prstGeom prst="rect">
            <a:avLst/>
          </a:prstGeom>
        </p:spPr>
      </p:pic>
      <p:sp>
        <p:nvSpPr>
          <p:cNvPr id="5" name="TextBox 4">
            <a:extLst>
              <a:ext uri="{FF2B5EF4-FFF2-40B4-BE49-F238E27FC236}">
                <a16:creationId xmlns:a16="http://schemas.microsoft.com/office/drawing/2014/main" id="{DF550000-7E2F-4BB1-A047-99F77E75ECD0}"/>
              </a:ext>
            </a:extLst>
          </p:cNvPr>
          <p:cNvSpPr txBox="1"/>
          <p:nvPr/>
        </p:nvSpPr>
        <p:spPr>
          <a:xfrm>
            <a:off x="7112000" y="4989753"/>
            <a:ext cx="4206344" cy="646331"/>
          </a:xfrm>
          <a:prstGeom prst="rect">
            <a:avLst/>
          </a:prstGeom>
          <a:noFill/>
        </p:spPr>
        <p:txBody>
          <a:bodyPr wrap="square" rtlCol="0">
            <a:spAutoFit/>
          </a:bodyPr>
          <a:lstStyle/>
          <a:p>
            <a:pPr algn="ctr"/>
            <a:r>
              <a:rPr lang="en-US" dirty="0">
                <a:solidFill>
                  <a:schemeClr val="bg1"/>
                </a:solidFill>
              </a:rPr>
              <a:t>You can see the relationship is </a:t>
            </a:r>
            <a:r>
              <a:rPr lang="en-US" b="1" dirty="0">
                <a:solidFill>
                  <a:schemeClr val="bg1"/>
                </a:solidFill>
              </a:rPr>
              <a:t>not </a:t>
            </a:r>
            <a:r>
              <a:rPr lang="en-US" dirty="0">
                <a:solidFill>
                  <a:schemeClr val="bg1"/>
                </a:solidFill>
              </a:rPr>
              <a:t>correct.</a:t>
            </a:r>
          </a:p>
          <a:p>
            <a:pPr algn="ctr"/>
            <a:r>
              <a:rPr lang="en-US" dirty="0">
                <a:solidFill>
                  <a:schemeClr val="bg1"/>
                </a:solidFill>
              </a:rPr>
              <a:t>Right click it and click </a:t>
            </a:r>
            <a:r>
              <a:rPr lang="en-US" b="1" dirty="0">
                <a:solidFill>
                  <a:schemeClr val="bg1"/>
                </a:solidFill>
              </a:rPr>
              <a:t>delete</a:t>
            </a:r>
            <a:r>
              <a:rPr lang="en-US" dirty="0">
                <a:solidFill>
                  <a:schemeClr val="bg1"/>
                </a:solidFill>
              </a:rPr>
              <a:t>.</a:t>
            </a:r>
          </a:p>
        </p:txBody>
      </p:sp>
    </p:spTree>
    <p:extLst>
      <p:ext uri="{BB962C8B-B14F-4D97-AF65-F5344CB8AC3E}">
        <p14:creationId xmlns:p14="http://schemas.microsoft.com/office/powerpoint/2010/main" val="40011516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5E9376-D0DB-4B25-9EAC-02FD11692E3D}"/>
              </a:ext>
            </a:extLst>
          </p:cNvPr>
          <p:cNvPicPr>
            <a:picLocks noChangeAspect="1"/>
          </p:cNvPicPr>
          <p:nvPr/>
        </p:nvPicPr>
        <p:blipFill>
          <a:blip r:embed="rId3"/>
          <a:stretch>
            <a:fillRect/>
          </a:stretch>
        </p:blipFill>
        <p:spPr>
          <a:xfrm>
            <a:off x="0" y="-18353"/>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3A18CDE9-DECD-4289-A5B8-DE76C84A9FB2}"/>
              </a:ext>
            </a:extLst>
          </p:cNvPr>
          <p:cNvPicPr>
            <a:picLocks noChangeAspect="1"/>
          </p:cNvPicPr>
          <p:nvPr/>
        </p:nvPicPr>
        <p:blipFill>
          <a:blip r:embed="rId6"/>
          <a:stretch>
            <a:fillRect/>
          </a:stretch>
        </p:blipFill>
        <p:spPr>
          <a:xfrm>
            <a:off x="3900487" y="2652712"/>
            <a:ext cx="4391025" cy="1552575"/>
          </a:xfrm>
          <a:prstGeom prst="rect">
            <a:avLst/>
          </a:prstGeom>
        </p:spPr>
      </p:pic>
    </p:spTree>
    <p:extLst>
      <p:ext uri="{BB962C8B-B14F-4D97-AF65-F5344CB8AC3E}">
        <p14:creationId xmlns:p14="http://schemas.microsoft.com/office/powerpoint/2010/main" val="38011817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F4EA8D-D5B8-4525-8EAD-027FD1CA5E11}"/>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87580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031A5-6371-4B44-9187-2187DEBC1B06}"/>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770687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18D814-780E-4B8F-B75F-C4832E0B6290}"/>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58216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CC820-0BAB-4580-A26B-A4CF92247760}"/>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92360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FA6D24-5E25-48AC-A033-F8DB43F57A9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698237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28AFA2-E784-4CCE-B8D5-94F9C975571C}"/>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8204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3941565813"/>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2561825391"/>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6608907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70609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5" y="342633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81536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8357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4EE36A-09E5-49A4-83DA-4270981A4444}"/>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391544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FC2CB-5416-47E6-A431-4486935DABA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B167B166-C5B8-45EA-9533-D2DF870F0032}"/>
              </a:ext>
            </a:extLst>
          </p:cNvPr>
          <p:cNvSpPr/>
          <p:nvPr/>
        </p:nvSpPr>
        <p:spPr>
          <a:xfrm>
            <a:off x="485775" y="2962275"/>
            <a:ext cx="6534150" cy="295276"/>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9C50D44-B280-4A4B-8E5C-D240984527A5}"/>
              </a:ext>
            </a:extLst>
          </p:cNvPr>
          <p:cNvSpPr/>
          <p:nvPr/>
        </p:nvSpPr>
        <p:spPr>
          <a:xfrm>
            <a:off x="1371600" y="2603500"/>
            <a:ext cx="1119188" cy="1625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F88603CF-49AB-486E-A030-42D88906BA9A}"/>
              </a:ext>
            </a:extLst>
          </p:cNvPr>
          <p:cNvCxnSpPr/>
          <p:nvPr/>
        </p:nvCxnSpPr>
        <p:spPr>
          <a:xfrm>
            <a:off x="6410325" y="2200275"/>
            <a:ext cx="0" cy="762000"/>
          </a:xfrm>
          <a:prstGeom prst="straightConnector1">
            <a:avLst/>
          </a:prstGeom>
          <a:ln w="57150">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768E9F4-AC2B-432F-BE45-454C755B4F2B}"/>
              </a:ext>
            </a:extLst>
          </p:cNvPr>
          <p:cNvSpPr/>
          <p:nvPr/>
        </p:nvSpPr>
        <p:spPr>
          <a:xfrm>
            <a:off x="2590800" y="2962275"/>
            <a:ext cx="1016000" cy="295276"/>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Curved Down 20">
            <a:extLst>
              <a:ext uri="{FF2B5EF4-FFF2-40B4-BE49-F238E27FC236}">
                <a16:creationId xmlns:a16="http://schemas.microsoft.com/office/drawing/2014/main" id="{F2CC298E-469E-48C9-AA7C-DA6304502B1F}"/>
              </a:ext>
            </a:extLst>
          </p:cNvPr>
          <p:cNvSpPr/>
          <p:nvPr/>
        </p:nvSpPr>
        <p:spPr>
          <a:xfrm flipH="1">
            <a:off x="693420" y="2339340"/>
            <a:ext cx="2446020" cy="701040"/>
          </a:xfrm>
          <a:prstGeom prst="curved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2737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12"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36F30C-9192-4A3A-A934-868A281450D3}"/>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282595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972F1-1061-4A32-8B79-B4CA25B1A2D4}"/>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3800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3AC813-067B-477E-B8DC-375C6F961F0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066091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F2E3A2-0F01-4908-A8E4-427986D3E21E}"/>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2486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909203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848120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459177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36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1</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745A0322-D8D4-4E6C-A119-775D7812EED7}"/>
              </a:ext>
            </a:extLst>
          </p:cNvPr>
          <p:cNvSpPr/>
          <p:nvPr/>
        </p:nvSpPr>
        <p:spPr>
          <a:xfrm>
            <a:off x="720465" y="5530334"/>
            <a:ext cx="10751061" cy="369332"/>
          </a:xfrm>
          <a:prstGeom prst="rect">
            <a:avLst/>
          </a:prstGeom>
        </p:spPr>
        <p:txBody>
          <a:bodyPr wrap="square">
            <a:spAutoFit/>
          </a:bodyPr>
          <a:lstStyle/>
          <a:p>
            <a:r>
              <a:rPr lang="en-US" dirty="0"/>
              <a:t>In this demo, we take a look at when we transition from a single sided relationship to a cross-sided relationship.</a:t>
            </a:r>
          </a:p>
        </p:txBody>
      </p:sp>
    </p:spTree>
    <p:extLst>
      <p:ext uri="{BB962C8B-B14F-4D97-AF65-F5344CB8AC3E}">
        <p14:creationId xmlns:p14="http://schemas.microsoft.com/office/powerpoint/2010/main" val="429121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23108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5</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Role Playing Table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Active/Inactive Relationship</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 can only have a single active relationship in the data model.</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All of the filtering occurs on that active relationship.</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Create inactive relationships and can use DAX measures.</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Simple a table with multiple roles.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Reduces redundancy</a:t>
            </a:r>
          </a:p>
        </p:txBody>
      </p:sp>
      <p:sp>
        <p:nvSpPr>
          <p:cNvPr id="11" name="Title 1">
            <a:extLst>
              <a:ext uri="{FF2B5EF4-FFF2-40B4-BE49-F238E27FC236}">
                <a16:creationId xmlns:a16="http://schemas.microsoft.com/office/drawing/2014/main" id="{C6E06D66-3073-4086-B90A-5FAD40E64889}"/>
              </a:ext>
            </a:extLst>
          </p:cNvPr>
          <p:cNvSpPr txBox="1">
            <a:spLocks/>
          </p:cNvSpPr>
          <p:nvPr/>
        </p:nvSpPr>
        <p:spPr>
          <a:xfrm>
            <a:off x="268927" y="5015341"/>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DAX vs Multiple Date Tables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2" name="Title 1">
            <a:extLst>
              <a:ext uri="{FF2B5EF4-FFF2-40B4-BE49-F238E27FC236}">
                <a16:creationId xmlns:a16="http://schemas.microsoft.com/office/drawing/2014/main" id="{FA119D26-7EDB-47EB-AE3C-E6B072989E72}"/>
              </a:ext>
            </a:extLst>
          </p:cNvPr>
          <p:cNvSpPr txBox="1">
            <a:spLocks/>
          </p:cNvSpPr>
          <p:nvPr/>
        </p:nvSpPr>
        <p:spPr>
          <a:xfrm>
            <a:off x="793007" y="5554354"/>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Alterative is multiple date tables.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Tips around complexity and organizational.</a:t>
            </a:r>
          </a:p>
        </p:txBody>
      </p:sp>
    </p:spTree>
    <p:extLst>
      <p:ext uri="{BB962C8B-B14F-4D97-AF65-F5344CB8AC3E}">
        <p14:creationId xmlns:p14="http://schemas.microsoft.com/office/powerpoint/2010/main" val="270163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8"/>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9"/>
          <a:stretch>
            <a:fillRect/>
          </a:stretch>
        </p:blipFill>
        <p:spPr>
          <a:xfrm>
            <a:off x="3200400" y="1622883"/>
            <a:ext cx="6096000" cy="4857750"/>
          </a:xfrm>
          <a:prstGeom prst="rect">
            <a:avLst/>
          </a:prstGeom>
        </p:spPr>
      </p:pic>
      <p:pic>
        <p:nvPicPr>
          <p:cNvPr id="14" name="Picture 13">
            <a:extLst>
              <a:ext uri="{FF2B5EF4-FFF2-40B4-BE49-F238E27FC236}">
                <a16:creationId xmlns:a16="http://schemas.microsoft.com/office/drawing/2014/main" id="{DC6ADEBC-241E-4456-9329-BEFB71BC97A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9" name="Picture 18">
            <a:extLst>
              <a:ext uri="{FF2B5EF4-FFF2-40B4-BE49-F238E27FC236}">
                <a16:creationId xmlns:a16="http://schemas.microsoft.com/office/drawing/2014/main" id="{F19C7F98-7FB2-4376-A5D2-2E51832A177C}"/>
              </a:ext>
            </a:extLst>
          </p:cNvPr>
          <p:cNvPicPr>
            <a:picLocks noChangeAspect="1"/>
          </p:cNvPicPr>
          <p:nvPr/>
        </p:nvPicPr>
        <p:blipFill>
          <a:blip r:embed="rId6"/>
          <a:stretch>
            <a:fillRect/>
          </a:stretch>
        </p:blipFill>
        <p:spPr>
          <a:xfrm>
            <a:off x="1971675" y="1500187"/>
            <a:ext cx="8248650" cy="3857625"/>
          </a:xfrm>
          <a:prstGeom prst="rect">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Module 03</a:t>
            </a:r>
          </a:p>
          <a:p>
            <a:r>
              <a:rPr lang="en-US" sz="2400" dirty="0">
                <a:solidFill>
                  <a:schemeClr val="bg1"/>
                </a:solidFill>
                <a:latin typeface="Segoe UI Light" panose="020B0502040204020203" pitchFamily="34" charset="0"/>
                <a:cs typeface="Segoe UI Light" panose="020B0502040204020203" pitchFamily="34" charset="0"/>
              </a:rPr>
              <a:t>C:\Advanced Power BI\Instructor Notes\Module 03\Module 03A.pbix</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173742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7C1DED84-FDF0-48D0-865D-75F5C5DD62F6}"/>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569325BB-6FDC-4DF4-B1CE-33C4917514B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0A8AFD05-548E-4C83-A0D1-875BA8B63F00}"/>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C8F23441-93F0-4E58-BA13-26C3743DFB95}"/>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DA58296A-760D-4BBC-AAAA-044EF393D49C}"/>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8"/>
          <a:stretch>
            <a:fillRect/>
          </a:stretch>
        </p:blipFill>
        <p:spPr>
          <a:xfrm>
            <a:off x="3048000" y="1276350"/>
            <a:ext cx="6096000" cy="4305300"/>
          </a:xfrm>
          <a:prstGeom prst="rect">
            <a:avLst/>
          </a:prstGeom>
        </p:spPr>
      </p:pic>
      <p:pic>
        <p:nvPicPr>
          <p:cNvPr id="15" name="Picture 14">
            <a:extLst>
              <a:ext uri="{FF2B5EF4-FFF2-40B4-BE49-F238E27FC236}">
                <a16:creationId xmlns:a16="http://schemas.microsoft.com/office/drawing/2014/main" id="{17863CF3-E314-446A-9D55-AC167255733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8"/>
          <a:stretch>
            <a:fillRect/>
          </a:stretch>
        </p:blipFill>
        <p:spPr>
          <a:xfrm>
            <a:off x="3048000" y="619125"/>
            <a:ext cx="6096000" cy="5619750"/>
          </a:xfrm>
          <a:prstGeom prst="rect">
            <a:avLst/>
          </a:prstGeom>
        </p:spPr>
      </p:pic>
      <p:pic>
        <p:nvPicPr>
          <p:cNvPr id="15" name="Picture 14">
            <a:extLst>
              <a:ext uri="{FF2B5EF4-FFF2-40B4-BE49-F238E27FC236}">
                <a16:creationId xmlns:a16="http://schemas.microsoft.com/office/drawing/2014/main" id="{6CC6A8BC-ECF2-477A-8F63-A1B675ED1F4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533529FF-9E51-42BB-A12A-24034552E4AC}"/>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8"/>
          <a:srcRect b="64630"/>
          <a:stretch/>
        </p:blipFill>
        <p:spPr>
          <a:xfrm>
            <a:off x="4062977" y="1509745"/>
            <a:ext cx="4066045" cy="3838510"/>
          </a:xfrm>
          <a:prstGeom prst="rect">
            <a:avLst/>
          </a:prstGeom>
        </p:spPr>
      </p:pic>
      <p:pic>
        <p:nvPicPr>
          <p:cNvPr id="14" name="Picture 13">
            <a:extLst>
              <a:ext uri="{FF2B5EF4-FFF2-40B4-BE49-F238E27FC236}">
                <a16:creationId xmlns:a16="http://schemas.microsoft.com/office/drawing/2014/main" id="{1BD846E7-19F3-4A31-8B11-70B318B2427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03C6383E-2518-4344-BA5E-4483DE65AA7B}"/>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8"/>
          <a:stretch>
            <a:fillRect/>
          </a:stretch>
        </p:blipFill>
        <p:spPr>
          <a:xfrm>
            <a:off x="3048000" y="481012"/>
            <a:ext cx="6096000" cy="5895975"/>
          </a:xfrm>
          <a:prstGeom prst="rect">
            <a:avLst/>
          </a:prstGeom>
        </p:spPr>
      </p:pic>
      <p:pic>
        <p:nvPicPr>
          <p:cNvPr id="15" name="Picture 14">
            <a:extLst>
              <a:ext uri="{FF2B5EF4-FFF2-40B4-BE49-F238E27FC236}">
                <a16:creationId xmlns:a16="http://schemas.microsoft.com/office/drawing/2014/main" id="{02044335-EE93-4B00-B8FD-2ADA4E9340C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106CD2DF-4419-45FD-8B19-B328260D1BCC}"/>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F4E10EFB-2A1A-4B70-AD22-A92F67E0432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1DFD6-C20B-4D1C-9B01-7FB20681C6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0436198" y="2288621"/>
            <a:ext cx="1323183" cy="8478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5039" y="1804585"/>
            <a:ext cx="914400" cy="914400"/>
          </a:xfrm>
          <a:prstGeom prst="rect">
            <a:avLst/>
          </a:prstGeom>
        </p:spPr>
      </p:pic>
    </p:spTree>
    <p:extLst>
      <p:ext uri="{BB962C8B-B14F-4D97-AF65-F5344CB8AC3E}">
        <p14:creationId xmlns:p14="http://schemas.microsoft.com/office/powerpoint/2010/main" val="38049387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CB1F61C1-D286-43F4-92B1-384472184E35}"/>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3600F0F3-42F8-44D7-9BA4-05A3AF6DBCEA}"/>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EAA55067-4DBE-441A-A54A-F9EAA58CC159}"/>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D971F204-821E-402C-98DB-92D930D419C8}"/>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9"/>
          <a:stretch>
            <a:fillRect/>
          </a:stretch>
        </p:blipFill>
        <p:spPr>
          <a:xfrm>
            <a:off x="4191000" y="3429000"/>
            <a:ext cx="3810000" cy="1524000"/>
          </a:xfrm>
          <a:prstGeom prst="rect">
            <a:avLst/>
          </a:prstGeom>
        </p:spPr>
      </p:pic>
      <p:pic>
        <p:nvPicPr>
          <p:cNvPr id="15" name="Picture 14">
            <a:extLst>
              <a:ext uri="{FF2B5EF4-FFF2-40B4-BE49-F238E27FC236}">
                <a16:creationId xmlns:a16="http://schemas.microsoft.com/office/drawing/2014/main" id="{AC3977C6-F656-40E6-884F-AB1B65CA4732}"/>
              </a:ext>
            </a:extLst>
          </p:cNvPr>
          <p:cNvPicPr>
            <a:picLocks noChangeAspect="1"/>
          </p:cNvPicPr>
          <p:nvPr/>
        </p:nvPicPr>
        <p:blipFill>
          <a:blip r:embed="rId10"/>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456B1624-75D2-4174-8F12-A102A4634CB8}"/>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7348AE3C-A75E-43B3-A087-9D24E237E1A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5FC03-0185-4118-9E10-E987A09FF56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4857717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B5B9BE-788D-4CAA-AB00-3CDC1FF2C2D3}"/>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Graphic 16" descr="Line Arrow: Clockwise curve">
            <a:extLst>
              <a:ext uri="{FF2B5EF4-FFF2-40B4-BE49-F238E27FC236}">
                <a16:creationId xmlns:a16="http://schemas.microsoft.com/office/drawing/2014/main" id="{D670603A-0FE5-475C-988C-FF504494DB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83774" y="3672714"/>
            <a:ext cx="914400" cy="914400"/>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B4E04E86-4679-485A-A005-4FFB7DB16C8A}"/>
              </a:ext>
            </a:extLst>
          </p:cNvPr>
          <p:cNvPicPr>
            <a:picLocks noChangeAspect="1"/>
          </p:cNvPicPr>
          <p:nvPr/>
        </p:nvPicPr>
        <p:blipFill rotWithShape="1">
          <a:blip r:embed="rId5"/>
          <a:srcRect l="6269" t="23226" r="23567" b="28459"/>
          <a:stretch/>
        </p:blipFill>
        <p:spPr>
          <a:xfrm>
            <a:off x="106724" y="1103671"/>
            <a:ext cx="11978552" cy="4650658"/>
          </a:xfrm>
          <a:prstGeom prst="rect">
            <a:avLst/>
          </a:prstGeom>
        </p:spPr>
      </p:pic>
      <p:cxnSp>
        <p:nvCxnSpPr>
          <p:cNvPr id="6" name="Straight Arrow Connector 5">
            <a:extLst>
              <a:ext uri="{FF2B5EF4-FFF2-40B4-BE49-F238E27FC236}">
                <a16:creationId xmlns:a16="http://schemas.microsoft.com/office/drawing/2014/main" id="{DB8ABB94-9B02-4D40-9B90-8234595F9F91}"/>
              </a:ext>
            </a:extLst>
          </p:cNvPr>
          <p:cNvCxnSpPr/>
          <p:nvPr/>
        </p:nvCxnSpPr>
        <p:spPr>
          <a:xfrm flipV="1">
            <a:off x="3864077" y="4129548"/>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862E97-92B5-452B-A720-9CFB1FB4AE34}"/>
              </a:ext>
            </a:extLst>
          </p:cNvPr>
          <p:cNvCxnSpPr>
            <a:cxnSpLocks/>
          </p:cNvCxnSpPr>
          <p:nvPr/>
        </p:nvCxnSpPr>
        <p:spPr>
          <a:xfrm flipH="1">
            <a:off x="3165986" y="1574389"/>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726206-EA52-4CA7-91E2-DDE13B049C49}"/>
              </a:ext>
            </a:extLst>
          </p:cNvPr>
          <p:cNvSpPr txBox="1"/>
          <p:nvPr/>
        </p:nvSpPr>
        <p:spPr>
          <a:xfrm>
            <a:off x="3864077" y="1251223"/>
            <a:ext cx="1720645" cy="646331"/>
          </a:xfrm>
          <a:prstGeom prst="rect">
            <a:avLst/>
          </a:prstGeom>
          <a:noFill/>
        </p:spPr>
        <p:txBody>
          <a:bodyPr wrap="square" rtlCol="0">
            <a:spAutoFit/>
          </a:bodyPr>
          <a:lstStyle/>
          <a:p>
            <a:r>
              <a:rPr lang="en-US" dirty="0">
                <a:solidFill>
                  <a:schemeClr val="bg1"/>
                </a:solidFill>
              </a:rPr>
              <a:t>The One-side of the relationship</a:t>
            </a:r>
          </a:p>
        </p:txBody>
      </p:sp>
      <p:sp>
        <p:nvSpPr>
          <p:cNvPr id="15" name="TextBox 14">
            <a:extLst>
              <a:ext uri="{FF2B5EF4-FFF2-40B4-BE49-F238E27FC236}">
                <a16:creationId xmlns:a16="http://schemas.microsoft.com/office/drawing/2014/main" id="{E3E49AAB-82D8-46B0-BF17-53464548973A}"/>
              </a:ext>
            </a:extLst>
          </p:cNvPr>
          <p:cNvSpPr txBox="1"/>
          <p:nvPr/>
        </p:nvSpPr>
        <p:spPr>
          <a:xfrm>
            <a:off x="1995948" y="4730612"/>
            <a:ext cx="1868129" cy="646331"/>
          </a:xfrm>
          <a:prstGeom prst="rect">
            <a:avLst/>
          </a:prstGeom>
          <a:noFill/>
        </p:spPr>
        <p:txBody>
          <a:bodyPr wrap="square" rtlCol="0">
            <a:spAutoFit/>
          </a:bodyPr>
          <a:lstStyle/>
          <a:p>
            <a:r>
              <a:rPr lang="en-US" dirty="0">
                <a:solidFill>
                  <a:schemeClr val="bg1"/>
                </a:solidFill>
              </a:rPr>
              <a:t>The Many-side of the relationship</a:t>
            </a:r>
          </a:p>
        </p:txBody>
      </p:sp>
      <p:sp>
        <p:nvSpPr>
          <p:cNvPr id="17" name="TextBox 16">
            <a:extLst>
              <a:ext uri="{FF2B5EF4-FFF2-40B4-BE49-F238E27FC236}">
                <a16:creationId xmlns:a16="http://schemas.microsoft.com/office/drawing/2014/main" id="{55274FC9-619F-4CEE-9A54-A046EA9DDA47}"/>
              </a:ext>
            </a:extLst>
          </p:cNvPr>
          <p:cNvSpPr txBox="1"/>
          <p:nvPr/>
        </p:nvSpPr>
        <p:spPr>
          <a:xfrm>
            <a:off x="4637574" y="2024598"/>
            <a:ext cx="3244645" cy="646331"/>
          </a:xfrm>
          <a:prstGeom prst="rect">
            <a:avLst/>
          </a:prstGeom>
          <a:noFill/>
        </p:spPr>
        <p:txBody>
          <a:bodyPr wrap="square" rtlCol="0">
            <a:spAutoFit/>
          </a:bodyPr>
          <a:lstStyle/>
          <a:p>
            <a:r>
              <a:rPr lang="en-US" dirty="0">
                <a:solidFill>
                  <a:schemeClr val="bg1"/>
                </a:solidFill>
              </a:rPr>
              <a:t>Directional triangle, indicating Product filters Internet Sales</a:t>
            </a:r>
          </a:p>
        </p:txBody>
      </p:sp>
      <p:cxnSp>
        <p:nvCxnSpPr>
          <p:cNvPr id="18" name="Straight Arrow Connector 17">
            <a:extLst>
              <a:ext uri="{FF2B5EF4-FFF2-40B4-BE49-F238E27FC236}">
                <a16:creationId xmlns:a16="http://schemas.microsoft.com/office/drawing/2014/main" id="{841A157D-9440-4FDD-BCD5-E9BAB5B99D4D}"/>
              </a:ext>
            </a:extLst>
          </p:cNvPr>
          <p:cNvCxnSpPr>
            <a:cxnSpLocks/>
          </p:cNvCxnSpPr>
          <p:nvPr/>
        </p:nvCxnSpPr>
        <p:spPr>
          <a:xfrm flipH="1">
            <a:off x="3939483" y="2344037"/>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60DD443-2716-4F18-B87C-308730F38F05}"/>
              </a:ext>
            </a:extLst>
          </p:cNvPr>
          <p:cNvSpPr txBox="1"/>
          <p:nvPr/>
        </p:nvSpPr>
        <p:spPr>
          <a:xfrm>
            <a:off x="8885238" y="4146415"/>
            <a:ext cx="3244645" cy="646331"/>
          </a:xfrm>
          <a:prstGeom prst="rect">
            <a:avLst/>
          </a:prstGeom>
          <a:noFill/>
        </p:spPr>
        <p:txBody>
          <a:bodyPr wrap="square" rtlCol="0">
            <a:spAutoFit/>
          </a:bodyPr>
          <a:lstStyle/>
          <a:p>
            <a:r>
              <a:rPr lang="en-US" dirty="0">
                <a:solidFill>
                  <a:schemeClr val="bg1"/>
                </a:solidFill>
              </a:rPr>
              <a:t>Directional triangle, indicating Customer filters Internet Sales</a:t>
            </a:r>
          </a:p>
        </p:txBody>
      </p:sp>
      <p:cxnSp>
        <p:nvCxnSpPr>
          <p:cNvPr id="20" name="Straight Arrow Connector 19">
            <a:extLst>
              <a:ext uri="{FF2B5EF4-FFF2-40B4-BE49-F238E27FC236}">
                <a16:creationId xmlns:a16="http://schemas.microsoft.com/office/drawing/2014/main" id="{554D7F90-8BD8-4934-B49C-C3655C6C17D0}"/>
              </a:ext>
            </a:extLst>
          </p:cNvPr>
          <p:cNvCxnSpPr>
            <a:cxnSpLocks/>
          </p:cNvCxnSpPr>
          <p:nvPr/>
        </p:nvCxnSpPr>
        <p:spPr>
          <a:xfrm flipH="1" flipV="1">
            <a:off x="8354041" y="35734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19" grpId="0"/>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91A59-DB62-4CC7-B573-DD8030723C1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356213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834F3-E0B3-43B5-A6A3-12ABC425B5E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071656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1549CE-AF6E-4F76-A931-710CA6158D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968364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E17E37-4CFA-40CA-8CCA-EA08434E404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35876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992654-6AC9-4073-B799-8ED41874C72D}"/>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854F3EF6-72B1-4C43-953A-48215A780AA8}"/>
              </a:ext>
            </a:extLst>
          </p:cNvPr>
          <p:cNvPicPr>
            <a:picLocks noChangeAspect="1"/>
          </p:cNvPicPr>
          <p:nvPr/>
        </p:nvPicPr>
        <p:blipFill>
          <a:blip r:embed="rId4"/>
          <a:stretch>
            <a:fillRect/>
          </a:stretch>
        </p:blipFill>
        <p:spPr>
          <a:xfrm>
            <a:off x="50006" y="730918"/>
            <a:ext cx="434248" cy="519874"/>
          </a:xfrm>
          <a:prstGeom prst="rect">
            <a:avLst/>
          </a:prstGeom>
        </p:spPr>
      </p:pic>
      <p:pic>
        <p:nvPicPr>
          <p:cNvPr id="13" name="Picture 12">
            <a:extLst>
              <a:ext uri="{FF2B5EF4-FFF2-40B4-BE49-F238E27FC236}">
                <a16:creationId xmlns:a16="http://schemas.microsoft.com/office/drawing/2014/main" id="{48888EA2-6A71-4C85-A409-A317BFF9ECE2}"/>
              </a:ext>
            </a:extLst>
          </p:cNvPr>
          <p:cNvPicPr>
            <a:picLocks noChangeAspect="1"/>
          </p:cNvPicPr>
          <p:nvPr/>
        </p:nvPicPr>
        <p:blipFill>
          <a:blip r:embed="rId5"/>
          <a:stretch>
            <a:fillRect/>
          </a:stretch>
        </p:blipFill>
        <p:spPr>
          <a:xfrm>
            <a:off x="-39102" y="1347106"/>
            <a:ext cx="634415" cy="732521"/>
          </a:xfrm>
          <a:prstGeom prst="rect">
            <a:avLst/>
          </a:prstGeom>
        </p:spPr>
      </p:pic>
      <p:pic>
        <p:nvPicPr>
          <p:cNvPr id="14" name="Picture 13">
            <a:extLst>
              <a:ext uri="{FF2B5EF4-FFF2-40B4-BE49-F238E27FC236}">
                <a16:creationId xmlns:a16="http://schemas.microsoft.com/office/drawing/2014/main" id="{47EBDD6C-53B7-4139-ACCF-CBA815A9FB14}"/>
              </a:ext>
            </a:extLst>
          </p:cNvPr>
          <p:cNvPicPr>
            <a:picLocks noChangeAspect="1"/>
          </p:cNvPicPr>
          <p:nvPr/>
        </p:nvPicPr>
        <p:blipFill>
          <a:blip r:embed="rId6"/>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311C4EE2-EC54-4357-99F1-1C763DDA876C}"/>
              </a:ext>
            </a:extLst>
          </p:cNvPr>
          <p:cNvPicPr>
            <a:picLocks noChangeAspect="1"/>
          </p:cNvPicPr>
          <p:nvPr/>
        </p:nvPicPr>
        <p:blipFill>
          <a:blip r:embed="rId7"/>
          <a:stretch>
            <a:fillRect/>
          </a:stretch>
        </p:blipFill>
        <p:spPr>
          <a:xfrm>
            <a:off x="997226" y="0"/>
            <a:ext cx="1019754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8"/>
              <a:extLst>
                <a:ext uri="{FF2B5EF4-FFF2-40B4-BE49-F238E27FC236}">
                  <a16:creationId xmlns:a16="http://schemas.microsoft.com/office/drawing/2014/main" id="{456F7029-15A8-43CF-9555-545449B2593D}"/>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1" name="Picture 10">
              <a:hlinkClick r:id="rId8"/>
              <a:extLst>
                <a:ext uri="{FF2B5EF4-FFF2-40B4-BE49-F238E27FC236}">
                  <a16:creationId xmlns:a16="http://schemas.microsoft.com/office/drawing/2014/main" id="{77565FDD-8CFE-4107-B95A-183142871000}"/>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9458009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C77A0-B583-4831-A12E-DB3B312C934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364D1404-5E4D-457D-94CC-26ACBA66BBF2}"/>
              </a:ext>
            </a:extLst>
          </p:cNvPr>
          <p:cNvSpPr/>
          <p:nvPr/>
        </p:nvSpPr>
        <p:spPr>
          <a:xfrm>
            <a:off x="4794603" y="2374900"/>
            <a:ext cx="1030464" cy="30056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F1BEBF-1EA4-44A5-9B4F-84357441F0D9}"/>
              </a:ext>
            </a:extLst>
          </p:cNvPr>
          <p:cNvSpPr/>
          <p:nvPr/>
        </p:nvSpPr>
        <p:spPr>
          <a:xfrm>
            <a:off x="5825067" y="2675467"/>
            <a:ext cx="31141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8503EE-C0B5-4F9A-BEC8-46B4D7EC28C9}"/>
              </a:ext>
            </a:extLst>
          </p:cNvPr>
          <p:cNvSpPr/>
          <p:nvPr/>
        </p:nvSpPr>
        <p:spPr>
          <a:xfrm>
            <a:off x="7831314" y="1230489"/>
            <a:ext cx="4130234" cy="24990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76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3C8002-587E-4B29-8A5E-01879F436944}"/>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AD3BD277-57DE-4428-9AC7-4E5148F1B6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42401174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12D13-9880-4A91-B29A-213F75A4E282}"/>
              </a:ext>
            </a:extLst>
          </p:cNvPr>
          <p:cNvPicPr>
            <a:picLocks noChangeAspect="1"/>
          </p:cNvPicPr>
          <p:nvPr/>
        </p:nvPicPr>
        <p:blipFill>
          <a:blip r:embed="rId3"/>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BDDCF647-81DB-41DC-AA8D-4D5023DD4674}"/>
              </a:ext>
            </a:extLst>
          </p:cNvPr>
          <p:cNvSpPr/>
          <p:nvPr/>
        </p:nvSpPr>
        <p:spPr>
          <a:xfrm>
            <a:off x="1859490" y="3951965"/>
            <a:ext cx="8481131" cy="28704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099286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25B321-E54F-43CE-A5AD-25497DE79F2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486422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0CE3D8-8959-4BB1-98F3-2A4FB89412A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267480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8F0409-B267-4CEE-A343-11288B177F8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9AB0D484-E5EF-471E-AE93-203DDD816C08}"/>
              </a:ext>
            </a:extLst>
          </p:cNvPr>
          <p:cNvSpPr/>
          <p:nvPr/>
        </p:nvSpPr>
        <p:spPr>
          <a:xfrm>
            <a:off x="9124951" y="4572000"/>
            <a:ext cx="2795588" cy="5524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ACAC89-DA01-4FA1-ADBB-F241F81839D9}"/>
              </a:ext>
            </a:extLst>
          </p:cNvPr>
          <p:cNvSpPr/>
          <p:nvPr/>
        </p:nvSpPr>
        <p:spPr>
          <a:xfrm>
            <a:off x="8885238" y="5825067"/>
            <a:ext cx="2256895" cy="3153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7053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7F1AB1-9375-44B4-8D2D-5A5709D058F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24540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4B9F61-F84F-4B09-A6CA-BFACB1470CD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20346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2ADB3-B237-44CE-8186-9753D42F441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453512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92E20-E57D-4184-975E-AE02E37C6D8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36047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A9BC060E-D1E8-4298-AC1A-4430E72ECAE6}"/>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8728623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F7E1D1-43DC-40A0-9CE3-A1653216F076}"/>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11573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chemeClr val="bg1"/>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2"/>
          <a:stretch>
            <a:fillRect/>
          </a:stretch>
        </p:blipFill>
        <p:spPr>
          <a:xfrm>
            <a:off x="2508867" y="2131967"/>
            <a:ext cx="1293981" cy="2594066"/>
          </a:xfrm>
          <a:prstGeom prst="rect">
            <a:avLst/>
          </a:prstGeom>
        </p:spPr>
      </p:pic>
      <p:pic>
        <p:nvPicPr>
          <p:cNvPr id="8" name="Picture 7" descr="A close up of a logo&#10;&#10;Description generated with very high confidence">
            <a:hlinkClick r:id="rId3"/>
            <a:extLst>
              <a:ext uri="{FF2B5EF4-FFF2-40B4-BE49-F238E27FC236}">
                <a16:creationId xmlns:a16="http://schemas.microsoft.com/office/drawing/2014/main" id="{A528D67A-924C-403F-BF9A-0ED6C7178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1F391C-D8A0-4307-A508-9AE0EF0594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E5DB997-CC75-44B5-AC4E-8EC677B342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177283997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DD670-8FCC-43D1-87DA-40DDE96BCF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65810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C5021-F393-4C37-AEF9-71F36A9C885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260733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02D7F7-EE5B-4C05-80E6-2F216FA6FE7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51989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5F5628-6544-4A14-B528-99F38E1352B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319240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7B2DF9-DA63-4011-9E77-1BA2DC8D60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25993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A147D781-99C4-489D-9DD9-6A241A3F3BC4}"/>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39722059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361BEF3-503B-43F6-B5ED-C14FA679DD56}"/>
              </a:ext>
            </a:extLst>
          </p:cNvPr>
          <p:cNvPicPr>
            <a:picLocks noChangeAspect="1"/>
          </p:cNvPicPr>
          <p:nvPr/>
        </p:nvPicPr>
        <p:blipFill>
          <a:blip r:embed="rId6"/>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384AED38-3733-4785-AC7A-676DF20FAC84}"/>
              </a:ext>
            </a:extLst>
          </p:cNvPr>
          <p:cNvSpPr/>
          <p:nvPr/>
        </p:nvSpPr>
        <p:spPr>
          <a:xfrm>
            <a:off x="1481138" y="5486400"/>
            <a:ext cx="2256895" cy="6032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8983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7250AB-4894-4B48-869B-7858F8204B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609699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34312-23B5-4078-BF66-7E37A8474A6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847894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69549A-245C-470A-B286-07A6C21FC60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98488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C8B0-84B9-4F25-8B38-A0A6CF2FB26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065703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9D9E13E0-F77A-4313-8F33-0501356BB70B}"/>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12565627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A63047-95DF-4735-BBC3-0412DDEB0A5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729455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4C8EA-F6ED-4900-8C09-CECEE1568A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407547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2A5187-86DA-4DAB-AB01-D7A1D820A6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335330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FB626-E7DD-4D37-8C79-FBC0B913092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93886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674A3-06AF-4AEB-9AD4-23D82EE4D92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62994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10202-28AF-4DA6-84C8-BEE01D733F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997364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AF98D-2576-4C51-BF9D-6DB5F089B3F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502530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EF82CC-7C6B-4B88-951F-6D2E762A55A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28102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83784-1B76-41C7-A38D-EE739FC86AF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11151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BDD2B-C127-41C1-8C1F-6AF2CD4AC372}"/>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834092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29779A-EB0C-49B7-B63C-7604177087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89958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82B37B-C65F-46EA-B817-40221A20E3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252486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E6E64B65-E8AA-4AC8-A5E0-2DA704A5B0C3}"/>
              </a:ext>
            </a:extLst>
          </p:cNvPr>
          <p:cNvPicPr>
            <a:picLocks noChangeAspect="1"/>
          </p:cNvPicPr>
          <p:nvPr/>
        </p:nvPicPr>
        <p:blipFill>
          <a:blip r:embed="rId5"/>
          <a:stretch>
            <a:fillRect/>
          </a:stretch>
        </p:blipFill>
        <p:spPr>
          <a:xfrm>
            <a:off x="14287" y="0"/>
            <a:ext cx="12163425" cy="6858000"/>
          </a:xfrm>
          <a:prstGeom prst="rect">
            <a:avLst/>
          </a:prstGeom>
        </p:spPr>
      </p:pic>
    </p:spTree>
    <p:extLst>
      <p:ext uri="{BB962C8B-B14F-4D97-AF65-F5344CB8AC3E}">
        <p14:creationId xmlns:p14="http://schemas.microsoft.com/office/powerpoint/2010/main" val="136804164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ACB76-2C09-4707-94C5-C53436D1C97A}"/>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6E037FF-59B0-40CA-B974-FE575DF6B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28038" y="3138085"/>
            <a:ext cx="914400" cy="914400"/>
          </a:xfrm>
          <a:prstGeom prst="rect">
            <a:avLst/>
          </a:prstGeom>
        </p:spPr>
      </p:pic>
      <p:pic>
        <p:nvPicPr>
          <p:cNvPr id="6" name="Graphic 5" descr="Line Arrow: Clockwise curve">
            <a:extLst>
              <a:ext uri="{FF2B5EF4-FFF2-40B4-BE49-F238E27FC236}">
                <a16:creationId xmlns:a16="http://schemas.microsoft.com/office/drawing/2014/main" id="{EDA10DA5-555A-45D5-AAF0-1069B593E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7970838" y="4522385"/>
            <a:ext cx="914400" cy="914400"/>
          </a:xfrm>
          <a:prstGeom prst="rect">
            <a:avLst/>
          </a:prstGeom>
        </p:spPr>
      </p:pic>
    </p:spTree>
    <p:extLst>
      <p:ext uri="{BB962C8B-B14F-4D97-AF65-F5344CB8AC3E}">
        <p14:creationId xmlns:p14="http://schemas.microsoft.com/office/powerpoint/2010/main" val="3075613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832435-5088-4650-8318-C1F00FFC526F}"/>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2E55ABEE-23ED-4178-B46E-46631474ED2D}"/>
              </a:ext>
            </a:extLst>
          </p:cNvPr>
          <p:cNvSpPr/>
          <p:nvPr/>
        </p:nvSpPr>
        <p:spPr>
          <a:xfrm>
            <a:off x="8759799" y="4600021"/>
            <a:ext cx="854102" cy="5815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6876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 name="Picture 5">
            <a:extLst>
              <a:ext uri="{FF2B5EF4-FFF2-40B4-BE49-F238E27FC236}">
                <a16:creationId xmlns:a16="http://schemas.microsoft.com/office/drawing/2014/main" id="{00B59E17-2FE1-4B25-AC18-F3F8C9E0222F}"/>
              </a:ext>
            </a:extLst>
          </p:cNvPr>
          <p:cNvPicPr>
            <a:picLocks noChangeAspect="1"/>
          </p:cNvPicPr>
          <p:nvPr/>
        </p:nvPicPr>
        <p:blipFill>
          <a:blip r:embed="rId5"/>
          <a:stretch>
            <a:fillRect/>
          </a:stretch>
        </p:blipFill>
        <p:spPr>
          <a:xfrm>
            <a:off x="14287" y="0"/>
            <a:ext cx="12163425" cy="6858000"/>
          </a:xfrm>
          <a:prstGeom prst="rect">
            <a:avLst/>
          </a:prstGeom>
        </p:spPr>
      </p:pic>
      <p:sp>
        <p:nvSpPr>
          <p:cNvPr id="9" name="Rectangle 8">
            <a:extLst>
              <a:ext uri="{FF2B5EF4-FFF2-40B4-BE49-F238E27FC236}">
                <a16:creationId xmlns:a16="http://schemas.microsoft.com/office/drawing/2014/main" id="{BA8C9AD6-DD50-4655-B54D-1DAA6B032ECB}"/>
              </a:ext>
            </a:extLst>
          </p:cNvPr>
          <p:cNvSpPr/>
          <p:nvPr/>
        </p:nvSpPr>
        <p:spPr>
          <a:xfrm>
            <a:off x="2921000" y="2060021"/>
            <a:ext cx="533400" cy="2511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18E3836-5751-4703-8E81-5304DFB50609}"/>
              </a:ext>
            </a:extLst>
          </p:cNvPr>
          <p:cNvSpPr txBox="1"/>
          <p:nvPr/>
        </p:nvSpPr>
        <p:spPr>
          <a:xfrm>
            <a:off x="3773948" y="2270820"/>
            <a:ext cx="3693652" cy="2308324"/>
          </a:xfrm>
          <a:prstGeom prst="rect">
            <a:avLst/>
          </a:prstGeom>
          <a:noFill/>
        </p:spPr>
        <p:txBody>
          <a:bodyPr wrap="square" rtlCol="0">
            <a:spAutoFit/>
          </a:bodyPr>
          <a:lstStyle/>
          <a:p>
            <a:r>
              <a:rPr lang="en-US" dirty="0">
                <a:solidFill>
                  <a:srgbClr val="FF0000"/>
                </a:solidFill>
              </a:rPr>
              <a:t>Duplicated value, typically due to a relationship doesn’t exist or its on the wrong column or data type.</a:t>
            </a:r>
          </a:p>
          <a:p>
            <a:endParaRPr lang="en-US" dirty="0">
              <a:solidFill>
                <a:srgbClr val="FF0000"/>
              </a:solidFill>
            </a:endParaRPr>
          </a:p>
          <a:p>
            <a:r>
              <a:rPr lang="en-US" dirty="0">
                <a:solidFill>
                  <a:srgbClr val="FF0000"/>
                </a:solidFill>
              </a:rPr>
              <a:t>We want a count of only the customers who purchased that product, not every single customer in the table.</a:t>
            </a:r>
          </a:p>
        </p:txBody>
      </p:sp>
    </p:spTree>
    <p:extLst>
      <p:ext uri="{BB962C8B-B14F-4D97-AF65-F5344CB8AC3E}">
        <p14:creationId xmlns:p14="http://schemas.microsoft.com/office/powerpoint/2010/main" val="396668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06D915A2-8858-44A2-8E8F-1C2D224C92FC}"/>
              </a:ext>
            </a:extLst>
          </p:cNvPr>
          <p:cNvPicPr>
            <a:picLocks noChangeAspect="1"/>
          </p:cNvPicPr>
          <p:nvPr/>
        </p:nvPicPr>
        <p:blipFill>
          <a:blip r:embed="rId5"/>
          <a:stretch>
            <a:fillRect/>
          </a:stretch>
        </p:blipFill>
        <p:spPr>
          <a:xfrm>
            <a:off x="14287" y="0"/>
            <a:ext cx="12163425" cy="6858000"/>
          </a:xfrm>
          <a:prstGeom prst="rect">
            <a:avLst/>
          </a:prstGeom>
        </p:spPr>
      </p:pic>
      <p:sp>
        <p:nvSpPr>
          <p:cNvPr id="5" name="TextBox 4">
            <a:extLst>
              <a:ext uri="{FF2B5EF4-FFF2-40B4-BE49-F238E27FC236}">
                <a16:creationId xmlns:a16="http://schemas.microsoft.com/office/drawing/2014/main" id="{CBC9D3AE-30B1-4B56-8B2C-5D62CFF89FAD}"/>
              </a:ext>
            </a:extLst>
          </p:cNvPr>
          <p:cNvSpPr txBox="1"/>
          <p:nvPr/>
        </p:nvSpPr>
        <p:spPr>
          <a:xfrm>
            <a:off x="5672267" y="4609281"/>
            <a:ext cx="2864822" cy="369332"/>
          </a:xfrm>
          <a:prstGeom prst="rect">
            <a:avLst/>
          </a:prstGeom>
          <a:noFill/>
        </p:spPr>
        <p:txBody>
          <a:bodyPr wrap="square" rtlCol="0">
            <a:spAutoFit/>
          </a:bodyPr>
          <a:lstStyle/>
          <a:p>
            <a:r>
              <a:rPr lang="en-US" dirty="0">
                <a:solidFill>
                  <a:schemeClr val="bg1"/>
                </a:solidFill>
              </a:rPr>
              <a:t>Double-click the relationship</a:t>
            </a:r>
          </a:p>
        </p:txBody>
      </p:sp>
      <p:cxnSp>
        <p:nvCxnSpPr>
          <p:cNvPr id="6" name="Straight Arrow Connector 5">
            <a:extLst>
              <a:ext uri="{FF2B5EF4-FFF2-40B4-BE49-F238E27FC236}">
                <a16:creationId xmlns:a16="http://schemas.microsoft.com/office/drawing/2014/main" id="{C6D88F1C-3BF9-4E4D-BD96-62B8B04CEA25}"/>
              </a:ext>
            </a:extLst>
          </p:cNvPr>
          <p:cNvCxnSpPr>
            <a:cxnSpLocks/>
          </p:cNvCxnSpPr>
          <p:nvPr/>
        </p:nvCxnSpPr>
        <p:spPr>
          <a:xfrm flipH="1" flipV="1">
            <a:off x="6573481" y="37131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8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DC82B1A-1CE5-4211-B510-8A637132CE91}"/>
              </a:ext>
            </a:extLst>
          </p:cNvPr>
          <p:cNvPicPr>
            <a:picLocks noChangeAspect="1"/>
          </p:cNvPicPr>
          <p:nvPr/>
        </p:nvPicPr>
        <p:blipFill>
          <a:blip r:embed="rId5"/>
          <a:stretch>
            <a:fillRect/>
          </a:stretch>
        </p:blipFill>
        <p:spPr>
          <a:xfrm>
            <a:off x="2728912" y="557212"/>
            <a:ext cx="6734175" cy="5743575"/>
          </a:xfrm>
          <a:prstGeom prst="rect">
            <a:avLst/>
          </a:prstGeom>
        </p:spPr>
      </p:pic>
      <p:sp>
        <p:nvSpPr>
          <p:cNvPr id="5" name="Rectangle 4">
            <a:extLst>
              <a:ext uri="{FF2B5EF4-FFF2-40B4-BE49-F238E27FC236}">
                <a16:creationId xmlns:a16="http://schemas.microsoft.com/office/drawing/2014/main" id="{92BA463A-FA91-4700-8CF6-4870FA5AE5B8}"/>
              </a:ext>
            </a:extLst>
          </p:cNvPr>
          <p:cNvSpPr/>
          <p:nvPr/>
        </p:nvSpPr>
        <p:spPr>
          <a:xfrm>
            <a:off x="6359498" y="1885396"/>
            <a:ext cx="936651" cy="86732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79E95B-018F-40A2-A368-782C73D18890}"/>
              </a:ext>
            </a:extLst>
          </p:cNvPr>
          <p:cNvSpPr/>
          <p:nvPr/>
        </p:nvSpPr>
        <p:spPr>
          <a:xfrm>
            <a:off x="2997173" y="3457574"/>
            <a:ext cx="936651" cy="8763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CD55875-F070-4119-A427-7E260C4AC675}"/>
              </a:ext>
            </a:extLst>
          </p:cNvPr>
          <p:cNvSpPr txBox="1"/>
          <p:nvPr/>
        </p:nvSpPr>
        <p:spPr>
          <a:xfrm>
            <a:off x="132351" y="3428999"/>
            <a:ext cx="2596561" cy="923330"/>
          </a:xfrm>
          <a:prstGeom prst="rect">
            <a:avLst/>
          </a:prstGeom>
          <a:noFill/>
        </p:spPr>
        <p:txBody>
          <a:bodyPr wrap="square" rtlCol="0">
            <a:spAutoFit/>
          </a:bodyPr>
          <a:lstStyle/>
          <a:p>
            <a:r>
              <a:rPr lang="en-US" dirty="0">
                <a:solidFill>
                  <a:schemeClr val="bg1"/>
                </a:solidFill>
              </a:rPr>
              <a:t>Verify the relationship is built correctly. It is on </a:t>
            </a:r>
            <a:r>
              <a:rPr lang="en-US" dirty="0" err="1">
                <a:solidFill>
                  <a:schemeClr val="bg1"/>
                </a:solidFill>
              </a:rPr>
              <a:t>CustomerKey</a:t>
            </a:r>
            <a:r>
              <a:rPr lang="en-US" dirty="0">
                <a:solidFill>
                  <a:schemeClr val="bg1"/>
                </a:solidFill>
              </a:rPr>
              <a:t>.</a:t>
            </a:r>
          </a:p>
        </p:txBody>
      </p:sp>
      <p:sp>
        <p:nvSpPr>
          <p:cNvPr id="10" name="TextBox 9">
            <a:extLst>
              <a:ext uri="{FF2B5EF4-FFF2-40B4-BE49-F238E27FC236}">
                <a16:creationId xmlns:a16="http://schemas.microsoft.com/office/drawing/2014/main" id="{A88D7DD8-9FB4-453B-A007-4629F9536DB7}"/>
              </a:ext>
            </a:extLst>
          </p:cNvPr>
          <p:cNvSpPr txBox="1"/>
          <p:nvPr/>
        </p:nvSpPr>
        <p:spPr>
          <a:xfrm>
            <a:off x="3773942" y="1453395"/>
            <a:ext cx="562928" cy="369332"/>
          </a:xfrm>
          <a:prstGeom prst="rect">
            <a:avLst/>
          </a:prstGeom>
          <a:noFill/>
        </p:spPr>
        <p:txBody>
          <a:bodyPr wrap="square" rtlCol="0">
            <a:spAutoFit/>
          </a:bodyPr>
          <a:lstStyle/>
          <a:p>
            <a:r>
              <a:rPr lang="en-US" dirty="0">
                <a:solidFill>
                  <a:srgbClr val="0070C0"/>
                </a:solidFill>
              </a:rPr>
              <a:t>1st</a:t>
            </a:r>
          </a:p>
        </p:txBody>
      </p:sp>
      <p:sp>
        <p:nvSpPr>
          <p:cNvPr id="11" name="TextBox 10">
            <a:extLst>
              <a:ext uri="{FF2B5EF4-FFF2-40B4-BE49-F238E27FC236}">
                <a16:creationId xmlns:a16="http://schemas.microsoft.com/office/drawing/2014/main" id="{E8C3FE25-E48F-4AF7-A749-F800C041B17F}"/>
              </a:ext>
            </a:extLst>
          </p:cNvPr>
          <p:cNvSpPr txBox="1"/>
          <p:nvPr/>
        </p:nvSpPr>
        <p:spPr>
          <a:xfrm>
            <a:off x="3773942" y="3031094"/>
            <a:ext cx="562928" cy="369332"/>
          </a:xfrm>
          <a:prstGeom prst="rect">
            <a:avLst/>
          </a:prstGeom>
          <a:noFill/>
        </p:spPr>
        <p:txBody>
          <a:bodyPr wrap="square" rtlCol="0">
            <a:spAutoFit/>
          </a:bodyPr>
          <a:lstStyle/>
          <a:p>
            <a:r>
              <a:rPr lang="en-US" dirty="0">
                <a:solidFill>
                  <a:srgbClr val="0070C0"/>
                </a:solidFill>
              </a:rPr>
              <a:t>2nd</a:t>
            </a:r>
          </a:p>
        </p:txBody>
      </p:sp>
      <p:sp>
        <p:nvSpPr>
          <p:cNvPr id="12" name="TextBox 11">
            <a:extLst>
              <a:ext uri="{FF2B5EF4-FFF2-40B4-BE49-F238E27FC236}">
                <a16:creationId xmlns:a16="http://schemas.microsoft.com/office/drawing/2014/main" id="{F69E1BEF-CCB4-4A2C-914B-1147746ADB66}"/>
              </a:ext>
            </a:extLst>
          </p:cNvPr>
          <p:cNvSpPr txBox="1"/>
          <p:nvPr/>
        </p:nvSpPr>
        <p:spPr>
          <a:xfrm>
            <a:off x="4075611" y="4538423"/>
            <a:ext cx="1554479" cy="646331"/>
          </a:xfrm>
          <a:prstGeom prst="rect">
            <a:avLst/>
          </a:prstGeom>
          <a:noFill/>
        </p:spPr>
        <p:txBody>
          <a:bodyPr wrap="square" rtlCol="0">
            <a:spAutoFit/>
          </a:bodyPr>
          <a:lstStyle/>
          <a:p>
            <a:r>
              <a:rPr lang="en-US" dirty="0">
                <a:solidFill>
                  <a:srgbClr val="0070C0"/>
                </a:solidFill>
              </a:rPr>
              <a:t>Internet Sales to Customer</a:t>
            </a:r>
          </a:p>
        </p:txBody>
      </p:sp>
    </p:spTree>
    <p:extLst>
      <p:ext uri="{BB962C8B-B14F-4D97-AF65-F5344CB8AC3E}">
        <p14:creationId xmlns:p14="http://schemas.microsoft.com/office/powerpoint/2010/main" val="123792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097899-F5C3-4D40-901A-C5DE1CF7D53A}"/>
              </a:ext>
            </a:extLst>
          </p:cNvPr>
          <p:cNvPicPr>
            <a:picLocks noChangeAspect="1"/>
          </p:cNvPicPr>
          <p:nvPr/>
        </p:nvPicPr>
        <p:blipFill>
          <a:blip r:embed="rId3"/>
          <a:stretch>
            <a:fillRect/>
          </a:stretch>
        </p:blipFill>
        <p:spPr>
          <a:xfrm>
            <a:off x="2728912" y="557212"/>
            <a:ext cx="6734175" cy="57435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9B2ACD1F-CF41-4D87-ACFF-B188B9A1FDB2}"/>
              </a:ext>
            </a:extLst>
          </p:cNvPr>
          <p:cNvPicPr>
            <a:picLocks noChangeAspect="1"/>
          </p:cNvPicPr>
          <p:nvPr/>
        </p:nvPicPr>
        <p:blipFill>
          <a:blip r:embed="rId6"/>
          <a:stretch>
            <a:fillRect/>
          </a:stretch>
        </p:blipFill>
        <p:spPr>
          <a:xfrm>
            <a:off x="6110288" y="5026027"/>
            <a:ext cx="3028950" cy="400050"/>
          </a:xfrm>
          <a:prstGeom prst="rect">
            <a:avLst/>
          </a:prstGeom>
        </p:spPr>
      </p:pic>
      <p:pic>
        <p:nvPicPr>
          <p:cNvPr id="9" name="Graphic 8" descr="Line Arrow: Clockwise curve">
            <a:extLst>
              <a:ext uri="{FF2B5EF4-FFF2-40B4-BE49-F238E27FC236}">
                <a16:creationId xmlns:a16="http://schemas.microsoft.com/office/drawing/2014/main" id="{BA32D8B4-91D2-43AC-8C9B-AC8B76309D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9001124" y="4597404"/>
            <a:ext cx="914400" cy="914400"/>
          </a:xfrm>
          <a:prstGeom prst="rect">
            <a:avLst/>
          </a:prstGeom>
        </p:spPr>
      </p:pic>
      <p:pic>
        <p:nvPicPr>
          <p:cNvPr id="10" name="Graphic 9" descr="Line Arrow: Clockwise curve">
            <a:extLst>
              <a:ext uri="{FF2B5EF4-FFF2-40B4-BE49-F238E27FC236}">
                <a16:creationId xmlns:a16="http://schemas.microsoft.com/office/drawing/2014/main" id="{38E29322-A680-4AC5-8F40-EBBF330997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396036" y="5008567"/>
            <a:ext cx="914400" cy="914400"/>
          </a:xfrm>
          <a:prstGeom prst="rect">
            <a:avLst/>
          </a:prstGeom>
        </p:spPr>
      </p:pic>
      <p:pic>
        <p:nvPicPr>
          <p:cNvPr id="11" name="Graphic 10" descr="Line Arrow: Clockwise curve">
            <a:extLst>
              <a:ext uri="{FF2B5EF4-FFF2-40B4-BE49-F238E27FC236}">
                <a16:creationId xmlns:a16="http://schemas.microsoft.com/office/drawing/2014/main" id="{18A88291-7C8F-4224-B062-800ADFDAF6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596188" y="5883022"/>
            <a:ext cx="914400" cy="914400"/>
          </a:xfrm>
          <a:prstGeom prst="rect">
            <a:avLst/>
          </a:prstGeom>
        </p:spPr>
      </p:pic>
    </p:spTree>
    <p:extLst>
      <p:ext uri="{BB962C8B-B14F-4D97-AF65-F5344CB8AC3E}">
        <p14:creationId xmlns:p14="http://schemas.microsoft.com/office/powerpoint/2010/main" val="40427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PyImYYGKTaZ_lbag9qvZpJDcWkCMkoPMUWmOTForf88qlJiQ_3WQqfTS1Vyhag3YMt2456w1kEid4WMaMpbpCXkLpsZDzoXG9LYwzWyj91kGYp29TW3F_CBz24Y9Uh-_JaE2_J4AZFTTglhplz1A7z7O-CEYoEG0ewbxC7XSAC6h2ekxdfMiLIw5jUYhfGedRgWi438Oy9p3CRgq4A2vaQIg50KQFRwnfFTf1P3Si2tSHhAAT8QGk1HXTjD4Q5Uf2vqptdMp8UUBpCfyKTvOKp7R5pl3jW9N-Qi2WML5HpRPpjbL35dP-rIot5F9B2LEOkTpY63-Kz6NUOrh9LJUKKDOuRNJYse2gp64DO3SHlHdL1K1rVvJB5cSfakLf33dzyPZIM3krFFYgiGDwT3R3KD65XzoMoHiaZAVaVHuAw5guf7Kaxc_12s44G805oMSLAnbDfqYo5GAJ1ZhGQdTzDJZkKWHIhNkrGfRguXhLLOV_OK6rjgbnXanXcGNA2xdr71BhEql_iaBQFVJ5wQuxNzMhSxxzfjrUAMxngqXKUuNFbJ7-PDhxw5U59S6jQEIDYweSTTahdkRoZwtGPJg2tMrP3AUKPbfrDXkzabX7Cgf7ZNGffFzWrgCXIgEdI_sDkFxujkFw3vHUFOP8_9Anpp00DZ8-WDT=w1080-h608-no">
            <a:extLst>
              <a:ext uri="{FF2B5EF4-FFF2-40B4-BE49-F238E27FC236}">
                <a16:creationId xmlns:a16="http://schemas.microsoft.com/office/drawing/2014/main" id="{91BDB946-F106-4B99-AD05-C07E6A24FE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3" t="5040" r="-1" b="5325"/>
          <a:stretch/>
        </p:blipFill>
        <p:spPr bwMode="auto">
          <a:xfrm>
            <a:off x="-1350703" y="0"/>
            <a:ext cx="13542703" cy="6886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F75760F3-D465-494C-8474-7BE871F340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AD4F9CBD-090C-4F31-859A-30999CD50FD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23390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E5EF3E-3BB0-4494-8645-71906801ED49}"/>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41B898F7-4BEF-470F-964C-FE9945E4C222}"/>
              </a:ext>
            </a:extLst>
          </p:cNvPr>
          <p:cNvSpPr txBox="1"/>
          <p:nvPr/>
        </p:nvSpPr>
        <p:spPr>
          <a:xfrm>
            <a:off x="5966505" y="4609281"/>
            <a:ext cx="2463119" cy="646331"/>
          </a:xfrm>
          <a:prstGeom prst="rect">
            <a:avLst/>
          </a:prstGeom>
          <a:noFill/>
        </p:spPr>
        <p:txBody>
          <a:bodyPr wrap="square" rtlCol="0">
            <a:spAutoFit/>
          </a:bodyPr>
          <a:lstStyle/>
          <a:p>
            <a:r>
              <a:rPr lang="en-US" dirty="0">
                <a:solidFill>
                  <a:schemeClr val="bg1"/>
                </a:solidFill>
              </a:rPr>
              <a:t>Notice the arrow now goes in </a:t>
            </a:r>
            <a:r>
              <a:rPr lang="en-US" b="1" dirty="0">
                <a:solidFill>
                  <a:schemeClr val="bg1"/>
                </a:solidFill>
              </a:rPr>
              <a:t>BOTH</a:t>
            </a:r>
            <a:r>
              <a:rPr lang="en-US" dirty="0">
                <a:solidFill>
                  <a:schemeClr val="bg1"/>
                </a:solidFill>
              </a:rPr>
              <a:t> directions</a:t>
            </a:r>
          </a:p>
        </p:txBody>
      </p:sp>
      <p:cxnSp>
        <p:nvCxnSpPr>
          <p:cNvPr id="6" name="Straight Arrow Connector 5">
            <a:extLst>
              <a:ext uri="{FF2B5EF4-FFF2-40B4-BE49-F238E27FC236}">
                <a16:creationId xmlns:a16="http://schemas.microsoft.com/office/drawing/2014/main" id="{BFABA309-24AE-4F10-A3FF-D6E2C672D8D0}"/>
              </a:ext>
            </a:extLst>
          </p:cNvPr>
          <p:cNvCxnSpPr>
            <a:cxnSpLocks/>
          </p:cNvCxnSpPr>
          <p:nvPr/>
        </p:nvCxnSpPr>
        <p:spPr>
          <a:xfrm flipH="1" flipV="1">
            <a:off x="6662057" y="3429000"/>
            <a:ext cx="442622" cy="118028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Line Arrow: Clockwise curve">
            <a:extLst>
              <a:ext uri="{FF2B5EF4-FFF2-40B4-BE49-F238E27FC236}">
                <a16:creationId xmlns:a16="http://schemas.microsoft.com/office/drawing/2014/main" id="{3F27F723-2B51-4E6A-BB17-340F9841E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V="1">
            <a:off x="250690" y="1296222"/>
            <a:ext cx="914400" cy="914400"/>
          </a:xfrm>
          <a:prstGeom prst="rect">
            <a:avLst/>
          </a:prstGeom>
        </p:spPr>
      </p:pic>
    </p:spTree>
    <p:extLst>
      <p:ext uri="{BB962C8B-B14F-4D97-AF65-F5344CB8AC3E}">
        <p14:creationId xmlns:p14="http://schemas.microsoft.com/office/powerpoint/2010/main" val="42851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B6B49-8AEF-4F73-BFF5-A7765A4CE1E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E6D061A-408A-4433-AD94-4EE82C5AB4D2}"/>
              </a:ext>
            </a:extLst>
          </p:cNvPr>
          <p:cNvSpPr/>
          <p:nvPr/>
        </p:nvSpPr>
        <p:spPr>
          <a:xfrm>
            <a:off x="3195320" y="2064039"/>
            <a:ext cx="533400" cy="25119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95C285D1-9AB2-4A0E-8BDA-DF30F8E54FE7}"/>
              </a:ext>
            </a:extLst>
          </p:cNvPr>
          <p:cNvSpPr txBox="1"/>
          <p:nvPr/>
        </p:nvSpPr>
        <p:spPr>
          <a:xfrm>
            <a:off x="4048268" y="2274838"/>
            <a:ext cx="3693652" cy="1754326"/>
          </a:xfrm>
          <a:prstGeom prst="rect">
            <a:avLst/>
          </a:prstGeom>
          <a:noFill/>
        </p:spPr>
        <p:txBody>
          <a:bodyPr wrap="square" rtlCol="0">
            <a:spAutoFit/>
          </a:bodyPr>
          <a:lstStyle/>
          <a:p>
            <a:r>
              <a:rPr lang="en-US" dirty="0">
                <a:solidFill>
                  <a:srgbClr val="00B050"/>
                </a:solidFill>
              </a:rPr>
              <a:t>Notice our results have changed. Without having to write T-SQL or MDX or any verbose code.</a:t>
            </a:r>
          </a:p>
          <a:p>
            <a:endParaRPr lang="en-US" dirty="0">
              <a:solidFill>
                <a:srgbClr val="00B050"/>
              </a:solidFill>
            </a:endParaRPr>
          </a:p>
          <a:p>
            <a:r>
              <a:rPr lang="en-US" dirty="0">
                <a:solidFill>
                  <a:srgbClr val="00B050"/>
                </a:solidFill>
              </a:rPr>
              <a:t>This is one simple measure because of the relationship in the data model.</a:t>
            </a:r>
          </a:p>
        </p:txBody>
      </p:sp>
    </p:spTree>
    <p:extLst>
      <p:ext uri="{BB962C8B-B14F-4D97-AF65-F5344CB8AC3E}">
        <p14:creationId xmlns:p14="http://schemas.microsoft.com/office/powerpoint/2010/main" val="40169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1</a:t>
            </a:r>
          </a:p>
          <a:p>
            <a:pPr lvl="0"/>
            <a:r>
              <a:rPr lang="en-US" sz="2400" dirty="0">
                <a:solidFill>
                  <a:prstClr val="white"/>
                </a:solidFill>
                <a:latin typeface="Segoe UI Light" panose="020B0502040204020203" pitchFamily="34" charset="0"/>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69634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Relationships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to Many</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Many to Many</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Filtering</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Single </a:t>
            </a:r>
            <a:r>
              <a:rPr lang="en-US" sz="2400" b="1" dirty="0">
                <a:solidFill>
                  <a:prstClr val="white"/>
                </a:solidFill>
                <a:latin typeface="Segoe UI Light" panose="020B0502040204020203" pitchFamily="34" charset="0"/>
                <a:cs typeface="Segoe UI Light" panose="020B0502040204020203" pitchFamily="34" charset="0"/>
              </a:rPr>
              <a:t>(default)</a:t>
            </a:r>
            <a:endParaRPr kumimoji="0" lang="en-US" sz="2400" b="1"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Both</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098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Cross-Filtering and Time Intelligence</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0FE75C-6D42-4179-AF5B-FAFCCFEF580F}"/>
              </a:ext>
            </a:extLst>
          </p:cNvPr>
          <p:cNvSpPr/>
          <p:nvPr/>
        </p:nvSpPr>
        <p:spPr>
          <a:xfrm>
            <a:off x="3560914" y="5530334"/>
            <a:ext cx="5070171" cy="369332"/>
          </a:xfrm>
          <a:prstGeom prst="rect">
            <a:avLst/>
          </a:prstGeom>
        </p:spPr>
        <p:txBody>
          <a:bodyPr wrap="none">
            <a:spAutoFit/>
          </a:bodyPr>
          <a:lstStyle/>
          <a:p>
            <a:r>
              <a:rPr lang="en-US" dirty="0"/>
              <a:t>We’re going to focus now more on Time Intelligence</a:t>
            </a:r>
          </a:p>
        </p:txBody>
      </p:sp>
    </p:spTree>
    <p:extLst>
      <p:ext uri="{BB962C8B-B14F-4D97-AF65-F5344CB8AC3E}">
        <p14:creationId xmlns:p14="http://schemas.microsoft.com/office/powerpoint/2010/main" val="1825259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Using Time Intelligence</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5831250"/>
            <a:ext cx="11476934" cy="6974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Segoe UI Light" panose="020B0502040204020203" pitchFamily="34" charset="0"/>
                <a:cs typeface="Segoe UI Light" panose="020B0502040204020203" pitchFamily="34" charset="0"/>
              </a:rPr>
              <a:t>We’re looking at our data but in perspective of time. This year vs last year. So when you’re working with Time Intelligence you need to have a separate table that has a column that has all the dates.</a:t>
            </a: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Comparing Data over Time</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Year-to-Date</a:t>
            </a:r>
          </a:p>
          <a:p>
            <a:r>
              <a:rPr lang="en-US" sz="2400" dirty="0">
                <a:solidFill>
                  <a:schemeClr val="bg1"/>
                </a:solidFill>
                <a:latin typeface="Segoe UI Light" panose="020B0502040204020203" pitchFamily="34" charset="0"/>
                <a:cs typeface="Segoe UI Light" panose="020B0502040204020203" pitchFamily="34" charset="0"/>
              </a:rPr>
              <a:t>Year Over Year Growth</a:t>
            </a:r>
          </a:p>
          <a:p>
            <a:r>
              <a:rPr lang="en-US" sz="2400" dirty="0">
                <a:solidFill>
                  <a:schemeClr val="bg1"/>
                </a:solidFill>
                <a:latin typeface="Segoe UI Light" panose="020B0502040204020203" pitchFamily="34" charset="0"/>
                <a:cs typeface="Segoe UI Light" panose="020B0502040204020203" pitchFamily="34" charset="0"/>
              </a:rPr>
              <a:t>Using a Date Table</a:t>
            </a:r>
          </a:p>
        </p:txBody>
      </p:sp>
      <p:pic>
        <p:nvPicPr>
          <p:cNvPr id="23" name="Picture 22">
            <a:extLst>
              <a:ext uri="{FF2B5EF4-FFF2-40B4-BE49-F238E27FC236}">
                <a16:creationId xmlns:a16="http://schemas.microsoft.com/office/drawing/2014/main" id="{7FC6A255-99A4-4111-858A-2A801078F99E}"/>
              </a:ext>
            </a:extLst>
          </p:cNvPr>
          <p:cNvPicPr>
            <a:picLocks noChangeAspect="1"/>
          </p:cNvPicPr>
          <p:nvPr/>
        </p:nvPicPr>
        <p:blipFill rotWithShape="1">
          <a:blip r:embed="rId5"/>
          <a:srcRect t="11401"/>
          <a:stretch/>
        </p:blipFill>
        <p:spPr>
          <a:xfrm>
            <a:off x="4120482" y="3214255"/>
            <a:ext cx="4985876" cy="2410664"/>
          </a:xfrm>
          <a:prstGeom prst="rect">
            <a:avLst/>
          </a:prstGeom>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196FC4CB-53DA-4322-9F9B-A3506E5827B8}"/>
              </a:ext>
            </a:extLst>
          </p:cNvPr>
          <p:cNvPicPr>
            <a:picLocks noChangeAspect="1"/>
          </p:cNvPicPr>
          <p:nvPr/>
        </p:nvPicPr>
        <p:blipFill>
          <a:blip r:embed="rId6"/>
          <a:stretch>
            <a:fillRect/>
          </a:stretch>
        </p:blipFill>
        <p:spPr>
          <a:xfrm>
            <a:off x="5378007" y="2348770"/>
            <a:ext cx="4948136" cy="2348031"/>
          </a:xfrm>
          <a:prstGeom prst="rect">
            <a:avLst/>
          </a:prstGeom>
          <a:ln w="12700">
            <a:noFill/>
          </a:ln>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AD27536F-2493-4670-A669-1079756FBF3A}"/>
              </a:ext>
            </a:extLst>
          </p:cNvPr>
          <p:cNvPicPr>
            <a:picLocks noChangeAspect="1"/>
          </p:cNvPicPr>
          <p:nvPr/>
        </p:nvPicPr>
        <p:blipFill>
          <a:blip r:embed="rId7"/>
          <a:stretch>
            <a:fillRect/>
          </a:stretch>
        </p:blipFill>
        <p:spPr>
          <a:xfrm>
            <a:off x="6896549" y="1513711"/>
            <a:ext cx="5025901" cy="2835270"/>
          </a:xfrm>
          <a:prstGeom prst="rect">
            <a:avLst/>
          </a:prstGeom>
          <a:effectLst>
            <a:outerShdw blurRad="50800" dist="38100" dir="8100000" algn="tr" rotWithShape="0">
              <a:prstClr val="black">
                <a:alpha val="40000"/>
              </a:prstClr>
            </a:outerShdw>
          </a:effectLst>
        </p:spPr>
      </p:pic>
      <p:sp>
        <p:nvSpPr>
          <p:cNvPr id="28" name="TextBox 27">
            <a:extLst>
              <a:ext uri="{FF2B5EF4-FFF2-40B4-BE49-F238E27FC236}">
                <a16:creationId xmlns:a16="http://schemas.microsoft.com/office/drawing/2014/main" id="{C90F3B7F-78EA-41DC-AC05-074C5203AB7D}"/>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424871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6384F1-215B-42E1-9F4C-12D58ED3CE39}"/>
              </a:ext>
            </a:extLst>
          </p:cNvPr>
          <p:cNvPicPr>
            <a:picLocks noChangeAspect="1"/>
          </p:cNvPicPr>
          <p:nvPr/>
        </p:nvPicPr>
        <p:blipFill>
          <a:blip r:embed="rId5"/>
          <a:stretch>
            <a:fillRect/>
          </a:stretch>
        </p:blipFill>
        <p:spPr>
          <a:xfrm>
            <a:off x="1333941" y="1214322"/>
            <a:ext cx="9524118" cy="5197422"/>
          </a:xfrm>
          <a:prstGeom prst="rect">
            <a:avLst/>
          </a:prstGeom>
        </p:spPr>
      </p:pic>
      <p:sp>
        <p:nvSpPr>
          <p:cNvPr id="5" name="Title 1">
            <a:extLst>
              <a:ext uri="{FF2B5EF4-FFF2-40B4-BE49-F238E27FC236}">
                <a16:creationId xmlns:a16="http://schemas.microsoft.com/office/drawing/2014/main" id="{EEF99EC3-C6DE-4D4C-82CF-F279B39A45DE}"/>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Year over Year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6F43D781-4DF3-492D-8CF2-079F971FFE57}"/>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1585579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itle 1">
            <a:extLst>
              <a:ext uri="{FF2B5EF4-FFF2-40B4-BE49-F238E27FC236}">
                <a16:creationId xmlns:a16="http://schemas.microsoft.com/office/drawing/2014/main" id="{F156B875-385D-4EAF-9BDD-4DFADF9E3353}"/>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Quarter over Quarter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1112E95C-CD32-4B89-8255-5E9E98530266}"/>
              </a:ext>
            </a:extLst>
          </p:cNvPr>
          <p:cNvPicPr>
            <a:picLocks noChangeAspect="1"/>
          </p:cNvPicPr>
          <p:nvPr/>
        </p:nvPicPr>
        <p:blipFill>
          <a:blip r:embed="rId5"/>
          <a:stretch>
            <a:fillRect/>
          </a:stretch>
        </p:blipFill>
        <p:spPr>
          <a:xfrm>
            <a:off x="1083204" y="1222973"/>
            <a:ext cx="10025592" cy="5201602"/>
          </a:xfrm>
          <a:prstGeom prst="rect">
            <a:avLst/>
          </a:prstGeom>
        </p:spPr>
      </p:pic>
      <p:sp>
        <p:nvSpPr>
          <p:cNvPr id="11" name="TextBox 10">
            <a:extLst>
              <a:ext uri="{FF2B5EF4-FFF2-40B4-BE49-F238E27FC236}">
                <a16:creationId xmlns:a16="http://schemas.microsoft.com/office/drawing/2014/main" id="{9D68585A-5DB0-4C54-93A1-3E210963BC0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2315220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B983A9-76E6-45D7-8A52-2ACCB38606F0}"/>
              </a:ext>
            </a:extLst>
          </p:cNvPr>
          <p:cNvPicPr>
            <a:picLocks noChangeAspect="1"/>
          </p:cNvPicPr>
          <p:nvPr/>
        </p:nvPicPr>
        <p:blipFill>
          <a:blip r:embed="rId5"/>
          <a:stretch>
            <a:fillRect/>
          </a:stretch>
        </p:blipFill>
        <p:spPr>
          <a:xfrm>
            <a:off x="690284" y="1214320"/>
            <a:ext cx="10810808" cy="5130035"/>
          </a:xfrm>
          <a:prstGeom prst="rect">
            <a:avLst/>
          </a:prstGeom>
        </p:spPr>
      </p:pic>
      <p:sp>
        <p:nvSpPr>
          <p:cNvPr id="5" name="Title 1">
            <a:extLst>
              <a:ext uri="{FF2B5EF4-FFF2-40B4-BE49-F238E27FC236}">
                <a16:creationId xmlns:a16="http://schemas.microsoft.com/office/drawing/2014/main" id="{8FDC84FA-5EB9-4A2C-A096-5040C5F72D08}"/>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Month over Month</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18C3C9A4-DE27-4922-8D71-16CDBC2A94C2}"/>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3430058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3268D3C-BA85-4001-9157-9298AB9F9BF2}"/>
              </a:ext>
            </a:extLst>
          </p:cNvPr>
          <p:cNvPicPr>
            <a:picLocks noChangeAspect="1"/>
          </p:cNvPicPr>
          <p:nvPr/>
        </p:nvPicPr>
        <p:blipFill>
          <a:blip r:embed="rId5"/>
          <a:stretch>
            <a:fillRect/>
          </a:stretch>
        </p:blipFill>
        <p:spPr>
          <a:xfrm>
            <a:off x="1529148" y="1214321"/>
            <a:ext cx="9133704" cy="5152612"/>
          </a:xfrm>
          <a:prstGeom prst="rect">
            <a:avLst/>
          </a:prstGeom>
        </p:spPr>
      </p:pic>
      <p:sp>
        <p:nvSpPr>
          <p:cNvPr id="6" name="Title 1">
            <a:extLst>
              <a:ext uri="{FF2B5EF4-FFF2-40B4-BE49-F238E27FC236}">
                <a16:creationId xmlns:a16="http://schemas.microsoft.com/office/drawing/2014/main" id="{A3F2E98C-7CD8-4DCB-90C7-A97D5F4F4109}"/>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Week over Week</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B736CA65-8E0C-44DE-9DCE-488FAF4557C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9160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Creating Date Tables</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Date Table Requirements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2046394"/>
            <a:ext cx="7248292" cy="189828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One row for every date.</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Span range of possible dates.</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Import from source or create a new table in DAX.</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Mark as a Date Table in Model (Tabular).</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Date column passed to Time Intelligence functions.</a:t>
            </a:r>
          </a:p>
        </p:txBody>
      </p:sp>
      <p:graphicFrame>
        <p:nvGraphicFramePr>
          <p:cNvPr id="14" name="Table 13">
            <a:extLst>
              <a:ext uri="{FF2B5EF4-FFF2-40B4-BE49-F238E27FC236}">
                <a16:creationId xmlns:a16="http://schemas.microsoft.com/office/drawing/2014/main" id="{F1B7EC25-17BA-4221-A13F-0943BC42DA18}"/>
              </a:ext>
            </a:extLst>
          </p:cNvPr>
          <p:cNvGraphicFramePr>
            <a:graphicFrameLocks noGrp="1"/>
          </p:cNvGraphicFramePr>
          <p:nvPr>
            <p:extLst>
              <p:ext uri="{D42A27DB-BD31-4B8C-83A1-F6EECF244321}">
                <p14:modId xmlns:p14="http://schemas.microsoft.com/office/powerpoint/2010/main" val="207383082"/>
              </p:ext>
            </p:extLst>
          </p:nvPr>
        </p:nvGraphicFramePr>
        <p:xfrm>
          <a:off x="7743407" y="1507381"/>
          <a:ext cx="4107521" cy="4555068"/>
        </p:xfrm>
        <a:graphic>
          <a:graphicData uri="http://schemas.openxmlformats.org/drawingml/2006/table">
            <a:tbl>
              <a:tblPr firstRow="1" bandRow="1">
                <a:tableStyleId>{5C22544A-7EE6-4342-B048-85BDC9FD1C3A}</a:tableStyleId>
              </a:tblPr>
              <a:tblGrid>
                <a:gridCol w="2699827">
                  <a:extLst>
                    <a:ext uri="{9D8B030D-6E8A-4147-A177-3AD203B41FA5}">
                      <a16:colId xmlns:a16="http://schemas.microsoft.com/office/drawing/2014/main" val="1231649689"/>
                    </a:ext>
                  </a:extLst>
                </a:gridCol>
                <a:gridCol w="1407694">
                  <a:extLst>
                    <a:ext uri="{9D8B030D-6E8A-4147-A177-3AD203B41FA5}">
                      <a16:colId xmlns:a16="http://schemas.microsoft.com/office/drawing/2014/main" val="3339412050"/>
                    </a:ext>
                  </a:extLst>
                </a:gridCol>
              </a:tblGrid>
              <a:tr h="379589">
                <a:tc>
                  <a:txBody>
                    <a:bodyPr/>
                    <a:lstStyle/>
                    <a:p>
                      <a:r>
                        <a:rPr lang="en-US" dirty="0"/>
                        <a:t>DateKey</a:t>
                      </a:r>
                    </a:p>
                  </a:txBody>
                  <a:tcPr/>
                </a:tc>
                <a:tc>
                  <a:txBody>
                    <a:bodyPr/>
                    <a:lstStyle/>
                    <a:p>
                      <a:r>
                        <a:rPr lang="en-US" dirty="0"/>
                        <a:t>DateLabel</a:t>
                      </a:r>
                    </a:p>
                  </a:txBody>
                  <a:tcPr/>
                </a:tc>
                <a:extLst>
                  <a:ext uri="{0D108BD9-81ED-4DB2-BD59-A6C34878D82A}">
                    <a16:rowId xmlns:a16="http://schemas.microsoft.com/office/drawing/2014/main" val="677584064"/>
                  </a:ext>
                </a:extLst>
              </a:tr>
              <a:tr h="379589">
                <a:tc>
                  <a:txBody>
                    <a:bodyPr/>
                    <a:lstStyle/>
                    <a:p>
                      <a:r>
                        <a:rPr lang="en-US" dirty="0"/>
                        <a:t>1/1/2019 12:00:00 AM</a:t>
                      </a:r>
                    </a:p>
                  </a:txBody>
                  <a:tcPr/>
                </a:tc>
                <a:tc>
                  <a:txBody>
                    <a:bodyPr/>
                    <a:lstStyle/>
                    <a:p>
                      <a:r>
                        <a:rPr lang="en-US" dirty="0"/>
                        <a:t>2019-01-01</a:t>
                      </a:r>
                    </a:p>
                  </a:txBody>
                  <a:tcPr/>
                </a:tc>
                <a:extLst>
                  <a:ext uri="{0D108BD9-81ED-4DB2-BD59-A6C34878D82A}">
                    <a16:rowId xmlns:a16="http://schemas.microsoft.com/office/drawing/2014/main" val="3267001521"/>
                  </a:ext>
                </a:extLst>
              </a:tr>
              <a:tr h="379589">
                <a:tc>
                  <a:txBody>
                    <a:bodyPr/>
                    <a:lstStyle/>
                    <a:p>
                      <a:r>
                        <a:rPr lang="en-US" dirty="0"/>
                        <a:t>1/2/2019 12:00:00 AM</a:t>
                      </a:r>
                    </a:p>
                  </a:txBody>
                  <a:tcPr/>
                </a:tc>
                <a:tc>
                  <a:txBody>
                    <a:bodyPr/>
                    <a:lstStyle/>
                    <a:p>
                      <a:r>
                        <a:rPr lang="en-US" dirty="0"/>
                        <a:t>2019-01-02</a:t>
                      </a:r>
                    </a:p>
                  </a:txBody>
                  <a:tcPr/>
                </a:tc>
                <a:extLst>
                  <a:ext uri="{0D108BD9-81ED-4DB2-BD59-A6C34878D82A}">
                    <a16:rowId xmlns:a16="http://schemas.microsoft.com/office/drawing/2014/main" val="3542473306"/>
                  </a:ext>
                </a:extLst>
              </a:tr>
              <a:tr h="379589">
                <a:tc>
                  <a:txBody>
                    <a:bodyPr/>
                    <a:lstStyle/>
                    <a:p>
                      <a:r>
                        <a:rPr lang="en-US" dirty="0"/>
                        <a:t>1/3/2019 12:00:00 AM</a:t>
                      </a:r>
                    </a:p>
                  </a:txBody>
                  <a:tcPr/>
                </a:tc>
                <a:tc>
                  <a:txBody>
                    <a:bodyPr/>
                    <a:lstStyle/>
                    <a:p>
                      <a:r>
                        <a:rPr lang="en-US" dirty="0"/>
                        <a:t>2019-01-03</a:t>
                      </a:r>
                    </a:p>
                  </a:txBody>
                  <a:tcPr/>
                </a:tc>
                <a:extLst>
                  <a:ext uri="{0D108BD9-81ED-4DB2-BD59-A6C34878D82A}">
                    <a16:rowId xmlns:a16="http://schemas.microsoft.com/office/drawing/2014/main" val="3992659116"/>
                  </a:ext>
                </a:extLst>
              </a:tr>
              <a:tr h="379589">
                <a:tc>
                  <a:txBody>
                    <a:bodyPr/>
                    <a:lstStyle/>
                    <a:p>
                      <a:r>
                        <a:rPr lang="en-US" dirty="0"/>
                        <a:t>1/4/2019 12:00:00 AM</a:t>
                      </a:r>
                    </a:p>
                  </a:txBody>
                  <a:tcPr/>
                </a:tc>
                <a:tc>
                  <a:txBody>
                    <a:bodyPr/>
                    <a:lstStyle/>
                    <a:p>
                      <a:r>
                        <a:rPr lang="en-US" dirty="0"/>
                        <a:t>2019-01-04</a:t>
                      </a:r>
                    </a:p>
                  </a:txBody>
                  <a:tcPr/>
                </a:tc>
                <a:extLst>
                  <a:ext uri="{0D108BD9-81ED-4DB2-BD59-A6C34878D82A}">
                    <a16:rowId xmlns:a16="http://schemas.microsoft.com/office/drawing/2014/main" val="2660688783"/>
                  </a:ext>
                </a:extLst>
              </a:tr>
              <a:tr h="379589">
                <a:tc>
                  <a:txBody>
                    <a:bodyPr/>
                    <a:lstStyle/>
                    <a:p>
                      <a:r>
                        <a:rPr lang="en-US" dirty="0"/>
                        <a:t>1/5/2019 12:00:00 AM</a:t>
                      </a:r>
                    </a:p>
                  </a:txBody>
                  <a:tcPr/>
                </a:tc>
                <a:tc>
                  <a:txBody>
                    <a:bodyPr/>
                    <a:lstStyle/>
                    <a:p>
                      <a:r>
                        <a:rPr lang="en-US" dirty="0"/>
                        <a:t>2019-01-05</a:t>
                      </a:r>
                    </a:p>
                  </a:txBody>
                  <a:tcPr/>
                </a:tc>
                <a:extLst>
                  <a:ext uri="{0D108BD9-81ED-4DB2-BD59-A6C34878D82A}">
                    <a16:rowId xmlns:a16="http://schemas.microsoft.com/office/drawing/2014/main" val="1324232117"/>
                  </a:ext>
                </a:extLst>
              </a:tr>
              <a:tr h="379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2019-01-06</a:t>
                      </a:r>
                    </a:p>
                  </a:txBody>
                  <a:tcPr/>
                </a:tc>
                <a:extLst>
                  <a:ext uri="{0D108BD9-81ED-4DB2-BD59-A6C34878D82A}">
                    <a16:rowId xmlns:a16="http://schemas.microsoft.com/office/drawing/2014/main" val="1147794244"/>
                  </a:ext>
                </a:extLst>
              </a:tr>
              <a:tr h="379589">
                <a:tc>
                  <a:txBody>
                    <a:bodyPr/>
                    <a:lstStyle/>
                    <a:p>
                      <a:r>
                        <a:rPr lang="en-US" dirty="0"/>
                        <a:t>1/7/2019 12:00:00 AM</a:t>
                      </a:r>
                    </a:p>
                  </a:txBody>
                  <a:tcPr/>
                </a:tc>
                <a:tc>
                  <a:txBody>
                    <a:bodyPr/>
                    <a:lstStyle/>
                    <a:p>
                      <a:r>
                        <a:rPr lang="en-US" dirty="0"/>
                        <a:t>2019-01-07</a:t>
                      </a:r>
                    </a:p>
                  </a:txBody>
                  <a:tcPr/>
                </a:tc>
                <a:extLst>
                  <a:ext uri="{0D108BD9-81ED-4DB2-BD59-A6C34878D82A}">
                    <a16:rowId xmlns:a16="http://schemas.microsoft.com/office/drawing/2014/main" val="3138673997"/>
                  </a:ext>
                </a:extLst>
              </a:tr>
              <a:tr h="379589">
                <a:tc>
                  <a:txBody>
                    <a:bodyPr/>
                    <a:lstStyle/>
                    <a:p>
                      <a:r>
                        <a:rPr lang="en-US" dirty="0"/>
                        <a:t>1/8/2019 12:00:00 AM</a:t>
                      </a:r>
                    </a:p>
                  </a:txBody>
                  <a:tcPr/>
                </a:tc>
                <a:tc>
                  <a:txBody>
                    <a:bodyPr/>
                    <a:lstStyle/>
                    <a:p>
                      <a:r>
                        <a:rPr lang="en-US" dirty="0"/>
                        <a:t>2019-01-08</a:t>
                      </a:r>
                    </a:p>
                  </a:txBody>
                  <a:tcPr/>
                </a:tc>
                <a:extLst>
                  <a:ext uri="{0D108BD9-81ED-4DB2-BD59-A6C34878D82A}">
                    <a16:rowId xmlns:a16="http://schemas.microsoft.com/office/drawing/2014/main" val="4236113299"/>
                  </a:ext>
                </a:extLst>
              </a:tr>
              <a:tr h="379589">
                <a:tc>
                  <a:txBody>
                    <a:bodyPr/>
                    <a:lstStyle/>
                    <a:p>
                      <a:r>
                        <a:rPr lang="en-US" dirty="0"/>
                        <a:t>1/9/2019 12:00:00 AM</a:t>
                      </a:r>
                    </a:p>
                  </a:txBody>
                  <a:tcPr/>
                </a:tc>
                <a:tc>
                  <a:txBody>
                    <a:bodyPr/>
                    <a:lstStyle/>
                    <a:p>
                      <a:r>
                        <a:rPr lang="en-US" dirty="0"/>
                        <a:t>2019-01-09</a:t>
                      </a:r>
                    </a:p>
                  </a:txBody>
                  <a:tcPr/>
                </a:tc>
                <a:extLst>
                  <a:ext uri="{0D108BD9-81ED-4DB2-BD59-A6C34878D82A}">
                    <a16:rowId xmlns:a16="http://schemas.microsoft.com/office/drawing/2014/main" val="1193266421"/>
                  </a:ext>
                </a:extLst>
              </a:tr>
              <a:tr h="379589">
                <a:tc>
                  <a:txBody>
                    <a:bodyPr/>
                    <a:lstStyle/>
                    <a:p>
                      <a:r>
                        <a:rPr lang="en-US" dirty="0"/>
                        <a:t>1/10/2019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2019-01-10</a:t>
                      </a:r>
                    </a:p>
                  </a:txBody>
                  <a:tcPr/>
                </a:tc>
                <a:extLst>
                  <a:ext uri="{0D108BD9-81ED-4DB2-BD59-A6C34878D82A}">
                    <a16:rowId xmlns:a16="http://schemas.microsoft.com/office/drawing/2014/main" val="3667913131"/>
                  </a:ext>
                </a:extLst>
              </a:tr>
              <a:tr h="379589">
                <a:tc>
                  <a:txBody>
                    <a:bodyPr/>
                    <a:lstStyle/>
                    <a:p>
                      <a:r>
                        <a:rPr lang="en-US" dirty="0"/>
                        <a:t>1/11/2019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2019-01-11</a:t>
                      </a:r>
                    </a:p>
                  </a:txBody>
                  <a:tcPr/>
                </a:tc>
                <a:extLst>
                  <a:ext uri="{0D108BD9-81ED-4DB2-BD59-A6C34878D82A}">
                    <a16:rowId xmlns:a16="http://schemas.microsoft.com/office/drawing/2014/main" val="856418706"/>
                  </a:ext>
                </a:extLst>
              </a:tr>
            </a:tbl>
          </a:graphicData>
        </a:graphic>
      </p:graphicFrame>
    </p:spTree>
    <p:extLst>
      <p:ext uri="{BB962C8B-B14F-4D97-AF65-F5344CB8AC3E}">
        <p14:creationId xmlns:p14="http://schemas.microsoft.com/office/powerpoint/2010/main" val="48351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75510AB-B451-4DCD-8D2E-C2BF735FA73B}"/>
              </a:ext>
            </a:extLst>
          </p:cNvPr>
          <p:cNvPicPr>
            <a:picLocks noChangeAspect="1"/>
          </p:cNvPicPr>
          <p:nvPr/>
        </p:nvPicPr>
        <p:blipFill rotWithShape="1">
          <a:blip r:embed="rId2"/>
          <a:srcRect b="61511"/>
          <a:stretch/>
        </p:blipFill>
        <p:spPr>
          <a:xfrm>
            <a:off x="977900" y="0"/>
            <a:ext cx="10236200"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2205244" y="2399038"/>
            <a:ext cx="1419225"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3805445" y="2400156"/>
            <a:ext cx="633206"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4648203" y="2399038"/>
            <a:ext cx="450052"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5307806" y="2399038"/>
            <a:ext cx="68341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6200777" y="2399038"/>
            <a:ext cx="747711"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6" name="Rectangle 45">
            <a:hlinkClick r:id="rId8"/>
            <a:extLst>
              <a:ext uri="{FF2B5EF4-FFF2-40B4-BE49-F238E27FC236}">
                <a16:creationId xmlns:a16="http://schemas.microsoft.com/office/drawing/2014/main" id="{42BEA1A9-69FE-489C-A348-F7573C6A2CCF}"/>
              </a:ext>
            </a:extLst>
          </p:cNvPr>
          <p:cNvSpPr/>
          <p:nvPr/>
        </p:nvSpPr>
        <p:spPr>
          <a:xfrm>
            <a:off x="2210738" y="1385578"/>
            <a:ext cx="1858342" cy="42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9"/>
            <a:extLst>
              <a:ext uri="{FF2B5EF4-FFF2-40B4-BE49-F238E27FC236}">
                <a16:creationId xmlns:a16="http://schemas.microsoft.com/office/drawing/2014/main" id="{2B496D04-4FBB-498F-9367-78D7E0A92A7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1</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1992947"/>
            <a:ext cx="7248292" cy="800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solidFill>
                <a:latin typeface="Consolas" panose="020B0609020204030204" pitchFamily="49" charset="0"/>
                <a:cs typeface="Segoe UI Light" panose="020B0502040204020203" pitchFamily="34" charset="0"/>
              </a:rPr>
              <a:t>Date =</a:t>
            </a:r>
          </a:p>
          <a:p>
            <a:r>
              <a:rPr lang="en-US" sz="1800" dirty="0">
                <a:solidFill>
                  <a:schemeClr val="bg1"/>
                </a:solidFill>
                <a:latin typeface="Consolas" panose="020B0609020204030204" pitchFamily="49" charset="0"/>
                <a:cs typeface="Segoe UI Light" panose="020B0502040204020203" pitchFamily="34" charset="0"/>
              </a:rPr>
              <a:t>CALENDAR ( DATE ( 2000, 1, 1 ), DATE ( 2025, 12, 31 ) )</a:t>
            </a:r>
          </a:p>
        </p:txBody>
      </p:sp>
      <p:sp>
        <p:nvSpPr>
          <p:cNvPr id="15" name="Title 1">
            <a:extLst>
              <a:ext uri="{FF2B5EF4-FFF2-40B4-BE49-F238E27FC236}">
                <a16:creationId xmlns:a16="http://schemas.microsoft.com/office/drawing/2014/main" id="{B970BBBE-0E18-4964-8A1E-A58AC0E9172C}"/>
              </a:ext>
            </a:extLst>
          </p:cNvPr>
          <p:cNvSpPr txBox="1">
            <a:spLocks/>
          </p:cNvSpPr>
          <p:nvPr/>
        </p:nvSpPr>
        <p:spPr>
          <a:xfrm>
            <a:off x="268927" y="3135676"/>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2</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6" name="Title 1">
            <a:extLst>
              <a:ext uri="{FF2B5EF4-FFF2-40B4-BE49-F238E27FC236}">
                <a16:creationId xmlns:a16="http://schemas.microsoft.com/office/drawing/2014/main" id="{F3B762FF-D47B-4CA0-B4C7-C298F4F2AAE9}"/>
              </a:ext>
            </a:extLst>
          </p:cNvPr>
          <p:cNvSpPr txBox="1">
            <a:spLocks/>
          </p:cNvSpPr>
          <p:nvPr/>
        </p:nvSpPr>
        <p:spPr>
          <a:xfrm>
            <a:off x="268927" y="3606152"/>
            <a:ext cx="10799566" cy="1590857"/>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a:t>
            </a:r>
          </a:p>
        </p:txBody>
      </p:sp>
      <p:pic>
        <p:nvPicPr>
          <p:cNvPr id="6" name="Picture 5">
            <a:extLst>
              <a:ext uri="{FF2B5EF4-FFF2-40B4-BE49-F238E27FC236}">
                <a16:creationId xmlns:a16="http://schemas.microsoft.com/office/drawing/2014/main" id="{FEB08C0F-A439-495B-9713-2EAEAE38781D}"/>
              </a:ext>
            </a:extLst>
          </p:cNvPr>
          <p:cNvPicPr>
            <a:picLocks noChangeAspect="1"/>
          </p:cNvPicPr>
          <p:nvPr/>
        </p:nvPicPr>
        <p:blipFill rotWithShape="1">
          <a:blip r:embed="rId5"/>
          <a:srcRect b="57282"/>
          <a:stretch/>
        </p:blipFill>
        <p:spPr>
          <a:xfrm>
            <a:off x="8540667" y="1992947"/>
            <a:ext cx="1257475" cy="1216769"/>
          </a:xfrm>
          <a:prstGeom prst="rect">
            <a:avLst/>
          </a:prstGeom>
        </p:spPr>
      </p:pic>
      <p:pic>
        <p:nvPicPr>
          <p:cNvPr id="7" name="Picture 6">
            <a:extLst>
              <a:ext uri="{FF2B5EF4-FFF2-40B4-BE49-F238E27FC236}">
                <a16:creationId xmlns:a16="http://schemas.microsoft.com/office/drawing/2014/main" id="{966FDE63-B4F6-47A3-A774-86E19531791F}"/>
              </a:ext>
            </a:extLst>
          </p:cNvPr>
          <p:cNvPicPr>
            <a:picLocks noChangeAspect="1"/>
          </p:cNvPicPr>
          <p:nvPr/>
        </p:nvPicPr>
        <p:blipFill>
          <a:blip r:embed="rId6"/>
          <a:stretch>
            <a:fillRect/>
          </a:stretch>
        </p:blipFill>
        <p:spPr>
          <a:xfrm>
            <a:off x="8540667" y="3627583"/>
            <a:ext cx="2924583" cy="2238687"/>
          </a:xfrm>
          <a:prstGeom prst="rect">
            <a:avLst/>
          </a:prstGeom>
        </p:spPr>
      </p:pic>
      <p:sp>
        <p:nvSpPr>
          <p:cNvPr id="18" name="Title 1">
            <a:extLst>
              <a:ext uri="{FF2B5EF4-FFF2-40B4-BE49-F238E27FC236}">
                <a16:creationId xmlns:a16="http://schemas.microsoft.com/office/drawing/2014/main" id="{4C8FC634-3505-4415-88D1-E95FDC210B3E}"/>
              </a:ext>
            </a:extLst>
          </p:cNvPr>
          <p:cNvSpPr txBox="1">
            <a:spLocks/>
          </p:cNvSpPr>
          <p:nvPr/>
        </p:nvSpPr>
        <p:spPr>
          <a:xfrm>
            <a:off x="317501" y="5754709"/>
            <a:ext cx="11476934" cy="8374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Steps</a:t>
            </a:r>
          </a:p>
          <a:p>
            <a:r>
              <a:rPr lang="en-US" sz="2400" dirty="0">
                <a:solidFill>
                  <a:schemeClr val="bg1"/>
                </a:solidFill>
                <a:latin typeface="Segoe UI Light" panose="020B0502040204020203" pitchFamily="34" charset="0"/>
                <a:cs typeface="Segoe UI Light" panose="020B0502040204020203" pitchFamily="34" charset="0"/>
              </a:rPr>
              <a:t>Under Modeling, click New Table, and paste in formula bar.</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873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6" y="1992947"/>
            <a:ext cx="8475023" cy="4539145"/>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    "</a:t>
            </a:r>
            <a:r>
              <a:rPr lang="en-US" dirty="0" err="1"/>
              <a:t>Monthnumber</a:t>
            </a:r>
            <a:r>
              <a:rPr lang="en-US" dirty="0"/>
              <a:t>", FORMAT ( [Date], "MM" ),</a:t>
            </a:r>
          </a:p>
          <a:p>
            <a:r>
              <a:rPr lang="en-US" dirty="0"/>
              <a:t>    "</a:t>
            </a:r>
            <a:r>
              <a:rPr lang="en-US" dirty="0" err="1"/>
              <a:t>YearMonthnumber</a:t>
            </a:r>
            <a:r>
              <a:rPr lang="en-US" dirty="0"/>
              <a:t>", FORMAT ( [Date], "YYYY/MM" ),</a:t>
            </a:r>
          </a:p>
          <a:p>
            <a:r>
              <a:rPr lang="en-US" dirty="0"/>
              <a:t>    "</a:t>
            </a:r>
            <a:r>
              <a:rPr lang="en-US" dirty="0" err="1"/>
              <a:t>YearMonthShort</a:t>
            </a:r>
            <a:r>
              <a:rPr lang="en-US" dirty="0"/>
              <a:t>", FORMAT ( [Date], "YYYY/mmm" ),</a:t>
            </a:r>
          </a:p>
          <a:p>
            <a:r>
              <a:rPr lang="en-US" dirty="0"/>
              <a:t>    "</a:t>
            </a:r>
            <a:r>
              <a:rPr lang="en-US" dirty="0" err="1"/>
              <a:t>MonthNameShort</a:t>
            </a:r>
            <a:r>
              <a:rPr lang="en-US" dirty="0"/>
              <a:t>", FORMAT ( [Date], "mmm" ),</a:t>
            </a:r>
          </a:p>
          <a:p>
            <a:r>
              <a:rPr lang="en-US" dirty="0"/>
              <a:t>    "</a:t>
            </a:r>
            <a:r>
              <a:rPr lang="en-US" dirty="0" err="1"/>
              <a:t>MonthNameLong</a:t>
            </a:r>
            <a:r>
              <a:rPr lang="en-US" dirty="0"/>
              <a:t>", FORMAT ( [Date], "</a:t>
            </a:r>
            <a:r>
              <a:rPr lang="en-US" dirty="0" err="1"/>
              <a:t>mmmm</a:t>
            </a:r>
            <a:r>
              <a:rPr lang="en-US" dirty="0"/>
              <a:t>" ),</a:t>
            </a:r>
          </a:p>
          <a:p>
            <a:r>
              <a:rPr lang="en-US" dirty="0"/>
              <a:t>    "</a:t>
            </a:r>
            <a:r>
              <a:rPr lang="en-US" dirty="0" err="1"/>
              <a:t>DayOfWeekNumber</a:t>
            </a:r>
            <a:r>
              <a:rPr lang="en-US" dirty="0"/>
              <a:t>", WEEKDAY ( [Date] ),</a:t>
            </a:r>
          </a:p>
          <a:p>
            <a:r>
              <a:rPr lang="en-US" dirty="0"/>
              <a:t>    "</a:t>
            </a:r>
            <a:r>
              <a:rPr lang="en-US" dirty="0" err="1"/>
              <a:t>DayOfWeek</a:t>
            </a:r>
            <a:r>
              <a:rPr lang="en-US" dirty="0"/>
              <a:t>", FORMAT ( [Date], "</a:t>
            </a:r>
            <a:r>
              <a:rPr lang="en-US" dirty="0" err="1"/>
              <a:t>dddd</a:t>
            </a:r>
            <a:r>
              <a:rPr lang="en-US" dirty="0"/>
              <a:t>" ),</a:t>
            </a:r>
          </a:p>
          <a:p>
            <a:r>
              <a:rPr lang="en-US" dirty="0"/>
              <a:t>    "</a:t>
            </a:r>
            <a:r>
              <a:rPr lang="en-US" dirty="0" err="1"/>
              <a:t>DayOfWeekShort</a:t>
            </a:r>
            <a:r>
              <a:rPr lang="en-US" dirty="0"/>
              <a:t>", FORMAT ( [Date], "</a:t>
            </a:r>
            <a:r>
              <a:rPr lang="en-US" dirty="0" err="1"/>
              <a:t>ddd</a:t>
            </a:r>
            <a:r>
              <a:rPr lang="en-US" dirty="0"/>
              <a:t>" ),</a:t>
            </a:r>
          </a:p>
          <a:p>
            <a:r>
              <a:rPr lang="en-US" dirty="0"/>
              <a:t>    "Quarter", "Q" &amp; FORMAT ( [Date], "Q" ),</a:t>
            </a:r>
          </a:p>
          <a:p>
            <a:r>
              <a:rPr lang="en-US" dirty="0"/>
              <a:t>    "</a:t>
            </a:r>
            <a:r>
              <a:rPr lang="en-US" dirty="0" err="1"/>
              <a:t>YearQuarter</a:t>
            </a:r>
            <a:r>
              <a:rPr lang="en-US" dirty="0"/>
              <a:t>", FORMAT ( [Date], "YYYY" ) &amp; "/Q"</a:t>
            </a:r>
          </a:p>
          <a:p>
            <a:r>
              <a:rPr lang="en-US" dirty="0"/>
              <a:t>        &amp; FORMAT ( [Date], "Q" )</a:t>
            </a:r>
          </a:p>
          <a:p>
            <a:r>
              <a:rPr lang="en-US" dirty="0"/>
              <a:t>)</a:t>
            </a:r>
          </a:p>
        </p:txBody>
      </p:sp>
    </p:spTree>
    <p:extLst>
      <p:ext uri="{BB962C8B-B14F-4D97-AF65-F5344CB8AC3E}">
        <p14:creationId xmlns:p14="http://schemas.microsoft.com/office/powerpoint/2010/main" val="1309868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8773C-DCAB-459D-B975-E3BE213FDBF1}"/>
              </a:ext>
            </a:extLst>
          </p:cNvPr>
          <p:cNvPicPr>
            <a:picLocks noChangeAspect="1"/>
          </p:cNvPicPr>
          <p:nvPr/>
        </p:nvPicPr>
        <p:blipFill>
          <a:blip r:embed="rId5"/>
          <a:stretch>
            <a:fillRect/>
          </a:stretch>
        </p:blipFill>
        <p:spPr>
          <a:xfrm>
            <a:off x="0" y="2050747"/>
            <a:ext cx="12192000" cy="3277041"/>
          </a:xfrm>
          <a:prstGeom prst="rect">
            <a:avLst/>
          </a:prstGeom>
        </p:spPr>
      </p:pic>
      <p:sp>
        <p:nvSpPr>
          <p:cNvPr id="6" name="Title 1">
            <a:extLst>
              <a:ext uri="{FF2B5EF4-FFF2-40B4-BE49-F238E27FC236}">
                <a16:creationId xmlns:a16="http://schemas.microsoft.com/office/drawing/2014/main" id="{95E6A224-B6A4-4F7A-B74F-3F4C13E0BC4F}"/>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9" name="Title 1">
            <a:extLst>
              <a:ext uri="{FF2B5EF4-FFF2-40B4-BE49-F238E27FC236}">
                <a16:creationId xmlns:a16="http://schemas.microsoft.com/office/drawing/2014/main" id="{B00EFB13-26BD-4428-BFAD-B69FEE6E288B}"/>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49277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572578111"/>
              </p:ext>
            </p:extLst>
          </p:nvPr>
        </p:nvGraphicFramePr>
        <p:xfrm>
          <a:off x="317500" y="2029114"/>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576185157"/>
              </p:ext>
            </p:extLst>
          </p:nvPr>
        </p:nvGraphicFramePr>
        <p:xfrm>
          <a:off x="3949386" y="2029113"/>
          <a:ext cx="4292600" cy="3036712"/>
        </p:xfrm>
        <a:graphic>
          <a:graphicData uri="http://schemas.openxmlformats.org/drawingml/2006/table">
            <a:tbl>
              <a:tblPr firstRow="1" bandRow="1">
                <a:tableStyleId>{5C22544A-7EE6-4342-B048-85BDC9FD1C3A}</a:tableStyleId>
              </a:tblPr>
              <a:tblGrid>
                <a:gridCol w="1222689">
                  <a:extLst>
                    <a:ext uri="{9D8B030D-6E8A-4147-A177-3AD203B41FA5}">
                      <a16:colId xmlns:a16="http://schemas.microsoft.com/office/drawing/2014/main" val="1231649689"/>
                    </a:ext>
                  </a:extLst>
                </a:gridCol>
                <a:gridCol w="923611">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DateSK</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102</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20190101</a:t>
                      </a:r>
                    </a:p>
                  </a:txBody>
                  <a:tcPr/>
                </a:tc>
                <a:tc>
                  <a:txBody>
                    <a:bodyPr/>
                    <a:lstStyle/>
                    <a:p>
                      <a:r>
                        <a:rPr lang="en-US" dirty="0"/>
                        <a:t>101</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20190102</a:t>
                      </a:r>
                    </a:p>
                  </a:txBody>
                  <a:tcPr/>
                </a:tc>
                <a:tc>
                  <a:txBody>
                    <a:bodyPr/>
                    <a:lstStyle/>
                    <a:p>
                      <a:r>
                        <a:rPr lang="en-US" dirty="0"/>
                        <a:t>101</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20190103</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20190103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20190104</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20190105</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537207"/>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537206"/>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458207047"/>
              </p:ext>
            </p:extLst>
          </p:nvPr>
        </p:nvGraphicFramePr>
        <p:xfrm>
          <a:off x="9311244" y="2026447"/>
          <a:ext cx="2309255" cy="2277534"/>
        </p:xfrm>
        <a:graphic>
          <a:graphicData uri="http://schemas.openxmlformats.org/drawingml/2006/table">
            <a:tbl>
              <a:tblPr firstRow="1" bandRow="1">
                <a:tableStyleId>{5C22544A-7EE6-4342-B048-85BDC9FD1C3A}</a:tableStyleId>
              </a:tblPr>
              <a:tblGrid>
                <a:gridCol w="1185305">
                  <a:extLst>
                    <a:ext uri="{9D8B030D-6E8A-4147-A177-3AD203B41FA5}">
                      <a16:colId xmlns:a16="http://schemas.microsoft.com/office/drawing/2014/main" val="1231649689"/>
                    </a:ext>
                  </a:extLst>
                </a:gridCol>
                <a:gridCol w="1123950">
                  <a:extLst>
                    <a:ext uri="{9D8B030D-6E8A-4147-A177-3AD203B41FA5}">
                      <a16:colId xmlns:a16="http://schemas.microsoft.com/office/drawing/2014/main" val="3339412050"/>
                    </a:ext>
                  </a:extLst>
                </a:gridCol>
              </a:tblGrid>
              <a:tr h="379589">
                <a:tc>
                  <a:txBody>
                    <a:bodyPr/>
                    <a:lstStyle/>
                    <a:p>
                      <a:r>
                        <a:rPr lang="en-US" dirty="0" err="1"/>
                        <a:t>DateSK</a:t>
                      </a:r>
                      <a:endParaRPr lang="en-US" dirty="0"/>
                    </a:p>
                  </a:txBody>
                  <a:tcPr/>
                </a:tc>
                <a:tc>
                  <a:txBody>
                    <a:bodyPr/>
                    <a:lstStyle/>
                    <a:p>
                      <a:r>
                        <a:rPr lang="en-US" dirty="0"/>
                        <a:t>Date</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1/1/2019</a:t>
                      </a:r>
                    </a:p>
                  </a:txBody>
                  <a:tcPr/>
                </a:tc>
                <a:extLst>
                  <a:ext uri="{0D108BD9-81ED-4DB2-BD59-A6C34878D82A}">
                    <a16:rowId xmlns:a16="http://schemas.microsoft.com/office/drawing/2014/main" val="3267001521"/>
                  </a:ext>
                </a:extLst>
              </a:tr>
              <a:tr h="379589">
                <a:tc>
                  <a:txBody>
                    <a:bodyPr/>
                    <a:lstStyle/>
                    <a:p>
                      <a:r>
                        <a:rPr lang="en-US" dirty="0"/>
                        <a:t>20190102</a:t>
                      </a:r>
                    </a:p>
                  </a:txBody>
                  <a:tcPr/>
                </a:tc>
                <a:tc>
                  <a:txBody>
                    <a:bodyPr/>
                    <a:lstStyle/>
                    <a:p>
                      <a:r>
                        <a:rPr lang="en-US" dirty="0"/>
                        <a:t>1/2/2019</a:t>
                      </a:r>
                    </a:p>
                  </a:txBody>
                  <a:tcPr/>
                </a:tc>
                <a:extLst>
                  <a:ext uri="{0D108BD9-81ED-4DB2-BD59-A6C34878D82A}">
                    <a16:rowId xmlns:a16="http://schemas.microsoft.com/office/drawing/2014/main" val="3542473306"/>
                  </a:ext>
                </a:extLst>
              </a:tr>
              <a:tr h="379589">
                <a:tc>
                  <a:txBody>
                    <a:bodyPr/>
                    <a:lstStyle/>
                    <a:p>
                      <a:r>
                        <a:rPr lang="en-US" dirty="0"/>
                        <a:t>20190103</a:t>
                      </a:r>
                    </a:p>
                  </a:txBody>
                  <a:tcPr/>
                </a:tc>
                <a:tc>
                  <a:txBody>
                    <a:bodyPr/>
                    <a:lstStyle/>
                    <a:p>
                      <a:r>
                        <a:rPr lang="en-US" dirty="0"/>
                        <a:t>1/3/2019</a:t>
                      </a:r>
                    </a:p>
                  </a:txBody>
                  <a:tcPr/>
                </a:tc>
                <a:extLst>
                  <a:ext uri="{0D108BD9-81ED-4DB2-BD59-A6C34878D82A}">
                    <a16:rowId xmlns:a16="http://schemas.microsoft.com/office/drawing/2014/main" val="3992659116"/>
                  </a:ext>
                </a:extLst>
              </a:tr>
              <a:tr h="379589">
                <a:tc>
                  <a:txBody>
                    <a:bodyPr/>
                    <a:lstStyle/>
                    <a:p>
                      <a:r>
                        <a:rPr lang="en-US" dirty="0"/>
                        <a:t>20190104</a:t>
                      </a:r>
                    </a:p>
                  </a:txBody>
                  <a:tcPr/>
                </a:tc>
                <a:tc>
                  <a:txBody>
                    <a:bodyPr/>
                    <a:lstStyle/>
                    <a:p>
                      <a:r>
                        <a:rPr lang="en-US" dirty="0"/>
                        <a:t>1/4/2019</a:t>
                      </a:r>
                    </a:p>
                  </a:txBody>
                  <a:tcPr/>
                </a:tc>
                <a:extLst>
                  <a:ext uri="{0D108BD9-81ED-4DB2-BD59-A6C34878D82A}">
                    <a16:rowId xmlns:a16="http://schemas.microsoft.com/office/drawing/2014/main" val="2660688783"/>
                  </a:ext>
                </a:extLst>
              </a:tr>
              <a:tr h="379589">
                <a:tc>
                  <a:txBody>
                    <a:bodyPr/>
                    <a:lstStyle/>
                    <a:p>
                      <a:r>
                        <a:rPr lang="en-US" dirty="0"/>
                        <a:t>20190105</a:t>
                      </a:r>
                    </a:p>
                  </a:txBody>
                  <a:tcPr/>
                </a:tc>
                <a:tc>
                  <a:txBody>
                    <a:bodyPr/>
                    <a:lstStyle/>
                    <a:p>
                      <a:r>
                        <a:rPr lang="en-US" dirty="0"/>
                        <a:t>1/5/2019</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10006203" y="1537205"/>
            <a:ext cx="94546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Date</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16788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165214"/>
            <a:ext cx="936498" cy="3"/>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389824"/>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dates was a product purchased? </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389316"/>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681517"/>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773626"/>
            <a:ext cx="4283277" cy="775898"/>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186688" y="4682628"/>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186688" y="2770964"/>
            <a:ext cx="574023" cy="775898"/>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444972"/>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4" y="2401286"/>
            <a:ext cx="2283123" cy="763907"/>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919484"/>
            <a:ext cx="2283124"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DA1856AE-9A32-4027-ADCD-E5BA0810548F}"/>
              </a:ext>
            </a:extLst>
          </p:cNvPr>
          <p:cNvSpPr/>
          <p:nvPr/>
        </p:nvSpPr>
        <p:spPr>
          <a:xfrm>
            <a:off x="317500" y="6144094"/>
            <a:ext cx="11874500" cy="713906"/>
          </a:xfrm>
          <a:prstGeom prst="rect">
            <a:avLst/>
          </a:prstGeom>
        </p:spPr>
        <p:txBody>
          <a:bodyPr>
            <a:noAutofit/>
          </a:bodyPr>
          <a:lstStyle/>
          <a:p>
            <a:pPr>
              <a:lnSpc>
                <a:spcPct val="90000"/>
              </a:lnSpc>
              <a:spcBef>
                <a:spcPct val="0"/>
              </a:spcBef>
            </a:pPr>
            <a:r>
              <a:rPr lang="en-US" dirty="0">
                <a:solidFill>
                  <a:schemeClr val="bg1"/>
                </a:solidFill>
                <a:latin typeface="Segoe UI Light" panose="020B0502040204020203" pitchFamily="34" charset="0"/>
                <a:ea typeface="+mj-ea"/>
                <a:cs typeface="Segoe UI Light" panose="020B0502040204020203" pitchFamily="34" charset="0"/>
              </a:rPr>
              <a:t>Bikes 3, Socks 1, Shoes 0. But Time Intelligence breaks due to filtered date table. Its not a continuous range of dates.</a:t>
            </a:r>
          </a:p>
        </p:txBody>
      </p:sp>
    </p:spTree>
    <p:extLst>
      <p:ext uri="{BB962C8B-B14F-4D97-AF65-F5344CB8AC3E}">
        <p14:creationId xmlns:p14="http://schemas.microsoft.com/office/powerpoint/2010/main" val="6938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 and Time Intelligence</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2</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E5A9BD24-1740-458E-BE1D-63021F0D67E3}"/>
              </a:ext>
            </a:extLst>
          </p:cNvPr>
          <p:cNvSpPr/>
          <p:nvPr/>
        </p:nvSpPr>
        <p:spPr>
          <a:xfrm>
            <a:off x="720481" y="5530334"/>
            <a:ext cx="10751053" cy="369332"/>
          </a:xfrm>
          <a:prstGeom prst="rect">
            <a:avLst/>
          </a:prstGeom>
        </p:spPr>
        <p:txBody>
          <a:bodyPr wrap="square">
            <a:spAutoFit/>
          </a:bodyPr>
          <a:lstStyle/>
          <a:p>
            <a:r>
              <a:rPr lang="en-US" dirty="0"/>
              <a:t>In this demo, we take a look at when we transition from a single sided relationship to a cross-sided relationship.</a:t>
            </a:r>
          </a:p>
        </p:txBody>
      </p:sp>
    </p:spTree>
    <p:extLst>
      <p:ext uri="{BB962C8B-B14F-4D97-AF65-F5344CB8AC3E}">
        <p14:creationId xmlns:p14="http://schemas.microsoft.com/office/powerpoint/2010/main" val="2592348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03B.pbix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0" name="Picture 9">
            <a:extLst>
              <a:ext uri="{FF2B5EF4-FFF2-40B4-BE49-F238E27FC236}">
                <a16:creationId xmlns:a16="http://schemas.microsoft.com/office/drawing/2014/main" id="{015B41D4-A73F-49C2-A1C6-B68C7B88BFF4}"/>
              </a:ext>
            </a:extLst>
          </p:cNvPr>
          <p:cNvPicPr>
            <a:picLocks noChangeAspect="1"/>
          </p:cNvPicPr>
          <p:nvPr/>
        </p:nvPicPr>
        <p:blipFill>
          <a:blip r:embed="rId6"/>
          <a:stretch>
            <a:fillRect/>
          </a:stretch>
        </p:blipFill>
        <p:spPr>
          <a:xfrm>
            <a:off x="1662112" y="1400175"/>
            <a:ext cx="8867775" cy="4057650"/>
          </a:xfrm>
          <a:prstGeom prst="rect">
            <a:avLst/>
          </a:prstGeom>
        </p:spPr>
      </p:pic>
    </p:spTree>
    <p:extLst>
      <p:ext uri="{BB962C8B-B14F-4D97-AF65-F5344CB8AC3E}">
        <p14:creationId xmlns:p14="http://schemas.microsoft.com/office/powerpoint/2010/main" val="2181232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F965B-DD01-4E17-A3E2-576DC0B1993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16B9D9AD-748E-43D6-A8CC-9B031B85970C}"/>
              </a:ext>
            </a:extLst>
          </p:cNvPr>
          <p:cNvSpPr/>
          <p:nvPr/>
        </p:nvSpPr>
        <p:spPr>
          <a:xfrm>
            <a:off x="3681288" y="2542907"/>
            <a:ext cx="533400" cy="2419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A852D28-B78A-4E18-89AA-8DD978A89390}"/>
              </a:ext>
            </a:extLst>
          </p:cNvPr>
          <p:cNvSpPr txBox="1"/>
          <p:nvPr/>
        </p:nvSpPr>
        <p:spPr>
          <a:xfrm>
            <a:off x="4509692" y="2542907"/>
            <a:ext cx="3693652" cy="1754326"/>
          </a:xfrm>
          <a:prstGeom prst="rect">
            <a:avLst/>
          </a:prstGeom>
          <a:noFill/>
        </p:spPr>
        <p:txBody>
          <a:bodyPr wrap="square" rtlCol="0">
            <a:spAutoFit/>
          </a:bodyPr>
          <a:lstStyle/>
          <a:p>
            <a:r>
              <a:rPr lang="en-US" u="sng" dirty="0">
                <a:solidFill>
                  <a:srgbClr val="FF0000"/>
                </a:solidFill>
              </a:rPr>
              <a:t>Request</a:t>
            </a:r>
            <a:r>
              <a:rPr lang="en-US" dirty="0">
                <a:solidFill>
                  <a:srgbClr val="FF0000"/>
                </a:solidFill>
              </a:rPr>
              <a:t>: List of products and the count of days that product sold on. </a:t>
            </a:r>
          </a:p>
          <a:p>
            <a:endParaRPr lang="en-US" dirty="0">
              <a:solidFill>
                <a:srgbClr val="FF0000"/>
              </a:solidFill>
            </a:endParaRPr>
          </a:p>
          <a:p>
            <a:r>
              <a:rPr lang="en-US" dirty="0">
                <a:solidFill>
                  <a:srgbClr val="FF0000"/>
                </a:solidFill>
              </a:rPr>
              <a:t>Notice values are identical. That is the count of the records in the date table.</a:t>
            </a:r>
          </a:p>
        </p:txBody>
      </p:sp>
      <p:sp>
        <p:nvSpPr>
          <p:cNvPr id="10" name="Rectangle 9">
            <a:extLst>
              <a:ext uri="{FF2B5EF4-FFF2-40B4-BE49-F238E27FC236}">
                <a16:creationId xmlns:a16="http://schemas.microsoft.com/office/drawing/2014/main" id="{3B383924-657F-4DCC-9BCB-FBD1D3DBC0D3}"/>
              </a:ext>
            </a:extLst>
          </p:cNvPr>
          <p:cNvSpPr/>
          <p:nvPr/>
        </p:nvSpPr>
        <p:spPr>
          <a:xfrm>
            <a:off x="521035" y="2542907"/>
            <a:ext cx="1636537" cy="2419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62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51361-9ED8-433B-BE2E-358D475D584B}"/>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65010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pic>
        <p:nvPicPr>
          <p:cNvPr id="4" name="Picture 3">
            <a:extLst>
              <a:ext uri="{FF2B5EF4-FFF2-40B4-BE49-F238E27FC236}">
                <a16:creationId xmlns:a16="http://schemas.microsoft.com/office/drawing/2014/main" id="{993F7E37-A7B5-4600-A5B3-082A4480A6B4}"/>
              </a:ext>
            </a:extLst>
          </p:cNvPr>
          <p:cNvPicPr>
            <a:picLocks noChangeAspect="1"/>
          </p:cNvPicPr>
          <p:nvPr/>
        </p:nvPicPr>
        <p:blipFill>
          <a:blip r:embed="rId7"/>
          <a:stretch>
            <a:fillRect/>
          </a:stretch>
        </p:blipFill>
        <p:spPr>
          <a:xfrm>
            <a:off x="2728911" y="557211"/>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8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E4CAF-AC0B-4A84-8240-D0E70E9E350D}"/>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5181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5400" dirty="0">
                <a:solidFill>
                  <a:schemeClr val="bg1"/>
                </a:solidFill>
                <a:latin typeface="Segoe UI (Body)"/>
              </a:rPr>
              <a:t>bit.ly/pbi18</a:t>
            </a:r>
            <a:endParaRPr kumimoji="0" lang="en-US" sz="5400" b="0" i="0" u="none" strike="noStrike" kern="1200" cap="none" spc="0" normalizeH="0" baseline="0" noProof="0" dirty="0">
              <a:ln>
                <a:noFill/>
              </a:ln>
              <a:solidFill>
                <a:schemeClr val="bg1"/>
              </a:solidFill>
              <a:effectLst/>
              <a:uLnTx/>
              <a:uFillTx/>
              <a:latin typeface="Segoe UI (Body)"/>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8D452671-9A3B-4B56-B7FB-D61F26387AE8}"/>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E8D709-3E42-43DC-93C6-D70A0021896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7F861EBB-645E-4C51-AE3B-4115DF2F24D4}"/>
              </a:ext>
            </a:extLst>
          </p:cNvPr>
          <p:cNvSpPr/>
          <p:nvPr/>
        </p:nvSpPr>
        <p:spPr>
          <a:xfrm>
            <a:off x="4008834" y="2542907"/>
            <a:ext cx="533400" cy="24195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A162ADE7-C198-4302-99AC-D9FA20D99E7C}"/>
              </a:ext>
            </a:extLst>
          </p:cNvPr>
          <p:cNvSpPr txBox="1"/>
          <p:nvPr/>
        </p:nvSpPr>
        <p:spPr>
          <a:xfrm>
            <a:off x="4837238" y="2542907"/>
            <a:ext cx="3693652" cy="2585323"/>
          </a:xfrm>
          <a:prstGeom prst="rect">
            <a:avLst/>
          </a:prstGeom>
          <a:noFill/>
        </p:spPr>
        <p:txBody>
          <a:bodyPr wrap="square" rtlCol="0">
            <a:spAutoFit/>
          </a:bodyPr>
          <a:lstStyle/>
          <a:p>
            <a:r>
              <a:rPr lang="en-US" u="sng" dirty="0">
                <a:solidFill>
                  <a:srgbClr val="00B050"/>
                </a:solidFill>
              </a:rPr>
              <a:t>Request</a:t>
            </a:r>
            <a:r>
              <a:rPr lang="en-US" dirty="0">
                <a:solidFill>
                  <a:srgbClr val="00B050"/>
                </a:solidFill>
              </a:rPr>
              <a:t>: List of products and the count of days that product sold on. </a:t>
            </a:r>
          </a:p>
          <a:p>
            <a:endParaRPr lang="en-US" dirty="0">
              <a:solidFill>
                <a:srgbClr val="00B050"/>
              </a:solidFill>
            </a:endParaRPr>
          </a:p>
          <a:p>
            <a:r>
              <a:rPr lang="en-US" dirty="0">
                <a:solidFill>
                  <a:srgbClr val="00B050"/>
                </a:solidFill>
              </a:rPr>
              <a:t>Now we see, correctly, exactly how many days each product sold.</a:t>
            </a:r>
          </a:p>
          <a:p>
            <a:endParaRPr lang="en-US" dirty="0">
              <a:solidFill>
                <a:srgbClr val="00B050"/>
              </a:solidFill>
            </a:endParaRPr>
          </a:p>
          <a:p>
            <a:r>
              <a:rPr lang="en-US" dirty="0">
                <a:solidFill>
                  <a:srgbClr val="FF0000"/>
                </a:solidFill>
              </a:rPr>
              <a:t>However, this will effect any time intelligence you have in your data model. Let me show you …</a:t>
            </a:r>
            <a:endParaRPr lang="en-US" dirty="0">
              <a:solidFill>
                <a:srgbClr val="00B050"/>
              </a:solidFill>
            </a:endParaRPr>
          </a:p>
        </p:txBody>
      </p:sp>
    </p:spTree>
    <p:extLst>
      <p:ext uri="{BB962C8B-B14F-4D97-AF65-F5344CB8AC3E}">
        <p14:creationId xmlns:p14="http://schemas.microsoft.com/office/powerpoint/2010/main" val="253347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7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30074A-6ADD-40DE-9443-98FCBE6BB88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7238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593B5-90D7-485D-A134-DACBC39DA348}"/>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FB80B058-5F9D-4A42-826C-A382452844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2152522" y="5499222"/>
            <a:ext cx="914400" cy="914400"/>
          </a:xfrm>
          <a:prstGeom prst="rect">
            <a:avLst/>
          </a:prstGeom>
        </p:spPr>
      </p:pic>
      <p:sp>
        <p:nvSpPr>
          <p:cNvPr id="6" name="Rectangle 5">
            <a:extLst>
              <a:ext uri="{FF2B5EF4-FFF2-40B4-BE49-F238E27FC236}">
                <a16:creationId xmlns:a16="http://schemas.microsoft.com/office/drawing/2014/main" id="{7AF4694B-5679-4110-86EF-57F01C42D51F}"/>
              </a:ext>
            </a:extLst>
          </p:cNvPr>
          <p:cNvSpPr/>
          <p:nvPr/>
        </p:nvSpPr>
        <p:spPr>
          <a:xfrm>
            <a:off x="1480672" y="2636647"/>
            <a:ext cx="1399162" cy="180922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7784365-0198-439E-ABD9-A36AE0E7D864}"/>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4216D9E-CD18-4496-B4DC-E8B57DFEA199}"/>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00B050"/>
                </a:solidFill>
              </a:rPr>
              <a:t>We have Total Sales and Previous Year Sales.</a:t>
            </a:r>
          </a:p>
        </p:txBody>
      </p:sp>
    </p:spTree>
    <p:extLst>
      <p:ext uri="{BB962C8B-B14F-4D97-AF65-F5344CB8AC3E}">
        <p14:creationId xmlns:p14="http://schemas.microsoft.com/office/powerpoint/2010/main" val="17078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41DD0-1D95-483A-A17B-911C88B5BB16}"/>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9778CA4-7951-4F09-9602-E095E8FDC42D}"/>
              </a:ext>
            </a:extLst>
          </p:cNvPr>
          <p:cNvSpPr txBox="1"/>
          <p:nvPr/>
        </p:nvSpPr>
        <p:spPr>
          <a:xfrm>
            <a:off x="4858259" y="3233800"/>
            <a:ext cx="3465934" cy="646331"/>
          </a:xfrm>
          <a:prstGeom prst="rect">
            <a:avLst/>
          </a:prstGeom>
          <a:noFill/>
        </p:spPr>
        <p:txBody>
          <a:bodyPr wrap="square" rtlCol="0">
            <a:spAutoFit/>
          </a:bodyPr>
          <a:lstStyle/>
          <a:p>
            <a:r>
              <a:rPr lang="en-US" dirty="0">
                <a:solidFill>
                  <a:srgbClr val="7030A0"/>
                </a:solidFill>
              </a:rPr>
              <a:t>You can see the Calculated Measure DAX formula for PY Sales.</a:t>
            </a:r>
          </a:p>
        </p:txBody>
      </p:sp>
      <p:cxnSp>
        <p:nvCxnSpPr>
          <p:cNvPr id="9" name="Straight Arrow Connector 8">
            <a:extLst>
              <a:ext uri="{FF2B5EF4-FFF2-40B4-BE49-F238E27FC236}">
                <a16:creationId xmlns:a16="http://schemas.microsoft.com/office/drawing/2014/main" id="{3AC23BC6-DA21-4340-B8E6-5DA53A362AB2}"/>
              </a:ext>
            </a:extLst>
          </p:cNvPr>
          <p:cNvCxnSpPr>
            <a:cxnSpLocks/>
            <a:stCxn id="5" idx="1"/>
          </p:cNvCxnSpPr>
          <p:nvPr/>
        </p:nvCxnSpPr>
        <p:spPr>
          <a:xfrm flipH="1" flipV="1">
            <a:off x="2714625" y="2143129"/>
            <a:ext cx="2143634" cy="141383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AA75F32-7CBE-4F56-9588-DCC17605EE05}"/>
              </a:ext>
            </a:extLst>
          </p:cNvPr>
          <p:cNvCxnSpPr>
            <a:cxnSpLocks/>
            <a:stCxn id="5" idx="3"/>
          </p:cNvCxnSpPr>
          <p:nvPr/>
        </p:nvCxnSpPr>
        <p:spPr>
          <a:xfrm flipV="1">
            <a:off x="8324193" y="2733679"/>
            <a:ext cx="2372382" cy="82328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46F605E-6679-4981-8D9E-3270166FCB7C}"/>
              </a:ext>
            </a:extLst>
          </p:cNvPr>
          <p:cNvSpPr txBox="1"/>
          <p:nvPr/>
        </p:nvSpPr>
        <p:spPr>
          <a:xfrm>
            <a:off x="7886700" y="6514199"/>
            <a:ext cx="3859451" cy="338554"/>
          </a:xfrm>
          <a:prstGeom prst="rect">
            <a:avLst/>
          </a:prstGeom>
          <a:noFill/>
        </p:spPr>
        <p:txBody>
          <a:bodyPr wrap="square" rtlCol="0">
            <a:spAutoFit/>
          </a:bodyPr>
          <a:lstStyle/>
          <a:p>
            <a:pPr algn="r"/>
            <a:r>
              <a:rPr lang="en-US" sz="800" dirty="0"/>
              <a:t>Learn More: </a:t>
            </a:r>
          </a:p>
          <a:p>
            <a:pPr algn="r"/>
            <a:r>
              <a:rPr lang="en-US" sz="800" dirty="0">
                <a:hlinkClick r:id="rId6"/>
              </a:rPr>
              <a:t>https://docs.microsoft.com/dax/sameperiodlastyear-function-dax</a:t>
            </a:r>
            <a:endParaRPr lang="en-US" sz="800" dirty="0"/>
          </a:p>
        </p:txBody>
      </p:sp>
    </p:spTree>
    <p:extLst>
      <p:ext uri="{BB962C8B-B14F-4D97-AF65-F5344CB8AC3E}">
        <p14:creationId xmlns:p14="http://schemas.microsoft.com/office/powerpoint/2010/main" val="162158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593B5-90D7-485D-A134-DACBC39DA348}"/>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FB80B058-5F9D-4A42-826C-A382452844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2152522" y="5499222"/>
            <a:ext cx="914400" cy="914400"/>
          </a:xfrm>
          <a:prstGeom prst="rect">
            <a:avLst/>
          </a:prstGeom>
        </p:spPr>
      </p:pic>
      <p:sp>
        <p:nvSpPr>
          <p:cNvPr id="6" name="Rectangle 5">
            <a:extLst>
              <a:ext uri="{FF2B5EF4-FFF2-40B4-BE49-F238E27FC236}">
                <a16:creationId xmlns:a16="http://schemas.microsoft.com/office/drawing/2014/main" id="{7AF4694B-5679-4110-86EF-57F01C42D51F}"/>
              </a:ext>
            </a:extLst>
          </p:cNvPr>
          <p:cNvSpPr/>
          <p:nvPr/>
        </p:nvSpPr>
        <p:spPr>
          <a:xfrm>
            <a:off x="3200399" y="1986035"/>
            <a:ext cx="530129" cy="376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7784365-0198-439E-ABD9-A36AE0E7D864}"/>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4216D9E-CD18-4496-B4DC-E8B57DFEA199}"/>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00B050"/>
                </a:solidFill>
              </a:rPr>
              <a:t>Next: Remove filter by United Kingdom </a:t>
            </a:r>
          </a:p>
        </p:txBody>
      </p:sp>
    </p:spTree>
    <p:extLst>
      <p:ext uri="{BB962C8B-B14F-4D97-AF65-F5344CB8AC3E}">
        <p14:creationId xmlns:p14="http://schemas.microsoft.com/office/powerpoint/2010/main" val="220740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E18050-3BF3-4CD2-9750-62A632EA5E5A}"/>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3289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pic>
        <p:nvPicPr>
          <p:cNvPr id="4" name="Picture 3">
            <a:extLst>
              <a:ext uri="{FF2B5EF4-FFF2-40B4-BE49-F238E27FC236}">
                <a16:creationId xmlns:a16="http://schemas.microsoft.com/office/drawing/2014/main" id="{993F7E37-A7B5-4600-A5B3-082A4480A6B4}"/>
              </a:ext>
            </a:extLst>
          </p:cNvPr>
          <p:cNvPicPr>
            <a:picLocks noChangeAspect="1"/>
          </p:cNvPicPr>
          <p:nvPr/>
        </p:nvPicPr>
        <p:blipFill>
          <a:blip r:embed="rId7"/>
          <a:stretch>
            <a:fillRect/>
          </a:stretch>
        </p:blipFill>
        <p:spPr>
          <a:xfrm>
            <a:off x="2728911" y="557211"/>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0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083B3A-2C8B-4190-9C83-9B857CF6430F}"/>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BD4B28A-BAC0-4999-A9E1-2FDBC5A7E027}"/>
              </a:ext>
            </a:extLst>
          </p:cNvPr>
          <p:cNvSpPr/>
          <p:nvPr/>
        </p:nvSpPr>
        <p:spPr>
          <a:xfrm>
            <a:off x="3200399" y="1986035"/>
            <a:ext cx="530129" cy="376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42100EC-0CF3-4E58-B425-C12FE21481B5}"/>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8B72F02-055C-498F-A7D5-ABF6A7FEB520}"/>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FF0000"/>
                </a:solidFill>
              </a:rPr>
              <a:t>No issues there, until you filter back by a Country or a Product.</a:t>
            </a:r>
          </a:p>
        </p:txBody>
      </p:sp>
    </p:spTree>
    <p:extLst>
      <p:ext uri="{BB962C8B-B14F-4D97-AF65-F5344CB8AC3E}">
        <p14:creationId xmlns:p14="http://schemas.microsoft.com/office/powerpoint/2010/main" val="25212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02533-91C1-4BFE-8E16-062DAEDC276B}"/>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AFF1A8B3-26B7-433C-890A-1F229B8F54F9}"/>
              </a:ext>
            </a:extLst>
          </p:cNvPr>
          <p:cNvSpPr/>
          <p:nvPr/>
        </p:nvSpPr>
        <p:spPr>
          <a:xfrm>
            <a:off x="3200399" y="1986035"/>
            <a:ext cx="530129" cy="3761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F6A4483-FACC-4F1E-941F-6C9D536CEA5C}"/>
              </a:ext>
            </a:extLst>
          </p:cNvPr>
          <p:cNvSpPr txBox="1"/>
          <p:nvPr/>
        </p:nvSpPr>
        <p:spPr>
          <a:xfrm>
            <a:off x="4837238" y="2542907"/>
            <a:ext cx="3693652" cy="369332"/>
          </a:xfrm>
          <a:prstGeom prst="rect">
            <a:avLst/>
          </a:prstGeom>
          <a:noFill/>
        </p:spPr>
        <p:txBody>
          <a:bodyPr wrap="square" rtlCol="0">
            <a:spAutoFit/>
          </a:bodyPr>
          <a:lstStyle/>
          <a:p>
            <a:r>
              <a:rPr lang="en-US" dirty="0">
                <a:solidFill>
                  <a:srgbClr val="FF0000"/>
                </a:solidFill>
              </a:rPr>
              <a:t>Click United Kingdom and boom!</a:t>
            </a:r>
          </a:p>
        </p:txBody>
      </p:sp>
      <p:pic>
        <p:nvPicPr>
          <p:cNvPr id="3" name="Picture 2">
            <a:extLst>
              <a:ext uri="{FF2B5EF4-FFF2-40B4-BE49-F238E27FC236}">
                <a16:creationId xmlns:a16="http://schemas.microsoft.com/office/drawing/2014/main" id="{1384CCC4-8F28-43AA-BA13-8554EE8CB2B4}"/>
              </a:ext>
            </a:extLst>
          </p:cNvPr>
          <p:cNvPicPr>
            <a:picLocks noChangeAspect="1"/>
          </p:cNvPicPr>
          <p:nvPr/>
        </p:nvPicPr>
        <p:blipFill>
          <a:blip r:embed="rId6"/>
          <a:stretch>
            <a:fillRect/>
          </a:stretch>
        </p:blipFill>
        <p:spPr>
          <a:xfrm>
            <a:off x="3900487" y="2176462"/>
            <a:ext cx="4391025" cy="2505075"/>
          </a:xfrm>
          <a:prstGeom prst="rect">
            <a:avLst/>
          </a:prstGeom>
        </p:spPr>
      </p:pic>
      <p:pic>
        <p:nvPicPr>
          <p:cNvPr id="9" name="Graphic 8" descr="Line Arrow: Clockwise curve">
            <a:extLst>
              <a:ext uri="{FF2B5EF4-FFF2-40B4-BE49-F238E27FC236}">
                <a16:creationId xmlns:a16="http://schemas.microsoft.com/office/drawing/2014/main" id="{B1AC7146-255E-487E-8A82-5517B34142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flipV="1">
            <a:off x="2629300" y="3964782"/>
            <a:ext cx="914400" cy="914400"/>
          </a:xfrm>
          <a:prstGeom prst="rect">
            <a:avLst/>
          </a:prstGeom>
        </p:spPr>
      </p:pic>
      <p:sp>
        <p:nvSpPr>
          <p:cNvPr id="10" name="TextBox 9">
            <a:extLst>
              <a:ext uri="{FF2B5EF4-FFF2-40B4-BE49-F238E27FC236}">
                <a16:creationId xmlns:a16="http://schemas.microsoft.com/office/drawing/2014/main" id="{39A4DB84-E211-4400-A748-8D8ABC8FF689}"/>
              </a:ext>
            </a:extLst>
          </p:cNvPr>
          <p:cNvSpPr txBox="1"/>
          <p:nvPr/>
        </p:nvSpPr>
        <p:spPr>
          <a:xfrm>
            <a:off x="3900487" y="4680108"/>
            <a:ext cx="4452909" cy="646331"/>
          </a:xfrm>
          <a:prstGeom prst="rect">
            <a:avLst/>
          </a:prstGeom>
          <a:noFill/>
        </p:spPr>
        <p:txBody>
          <a:bodyPr wrap="square" rtlCol="0">
            <a:spAutoFit/>
          </a:bodyPr>
          <a:lstStyle/>
          <a:p>
            <a:r>
              <a:rPr lang="en-US" dirty="0">
                <a:solidFill>
                  <a:srgbClr val="FF0000"/>
                </a:solidFill>
              </a:rPr>
              <a:t>In other words, we must have all dates of the entire year for the entire date range.</a:t>
            </a:r>
          </a:p>
        </p:txBody>
      </p:sp>
      <p:sp>
        <p:nvSpPr>
          <p:cNvPr id="4" name="Rectangle 3">
            <a:extLst>
              <a:ext uri="{FF2B5EF4-FFF2-40B4-BE49-F238E27FC236}">
                <a16:creationId xmlns:a16="http://schemas.microsoft.com/office/drawing/2014/main" id="{69E76CFD-3201-4795-B1CE-CBDCE32C04C5}"/>
              </a:ext>
            </a:extLst>
          </p:cNvPr>
          <p:cNvSpPr/>
          <p:nvPr/>
        </p:nvSpPr>
        <p:spPr>
          <a:xfrm>
            <a:off x="495700" y="5314060"/>
            <a:ext cx="8035190" cy="923330"/>
          </a:xfrm>
          <a:prstGeom prst="rect">
            <a:avLst/>
          </a:prstGeom>
        </p:spPr>
        <p:txBody>
          <a:bodyPr wrap="square">
            <a:spAutoFit/>
          </a:bodyPr>
          <a:lstStyle/>
          <a:p>
            <a:r>
              <a:rPr lang="en-US" u="sng" dirty="0">
                <a:solidFill>
                  <a:srgbClr val="FF0000"/>
                </a:solidFill>
              </a:rPr>
              <a:t>Takeaway</a:t>
            </a:r>
            <a:r>
              <a:rPr lang="en-US" dirty="0">
                <a:solidFill>
                  <a:srgbClr val="FF0000"/>
                </a:solidFill>
              </a:rPr>
              <a:t>:  Do not turn-on bi-directional filtering to your date table. If need both, then bring-in a 2</a:t>
            </a:r>
            <a:r>
              <a:rPr lang="en-US" baseline="30000" dirty="0">
                <a:solidFill>
                  <a:srgbClr val="FF0000"/>
                </a:solidFill>
              </a:rPr>
              <a:t>nd</a:t>
            </a:r>
            <a:r>
              <a:rPr lang="en-US" dirty="0">
                <a:solidFill>
                  <a:srgbClr val="FF0000"/>
                </a:solidFill>
              </a:rPr>
              <a:t> date table &amp; configure calculations of that table but it can cause confusion to your users. Or, you can build many to many calculations using DAX.</a:t>
            </a:r>
          </a:p>
        </p:txBody>
      </p:sp>
    </p:spTree>
    <p:extLst>
      <p:ext uri="{BB962C8B-B14F-4D97-AF65-F5344CB8AC3E}">
        <p14:creationId xmlns:p14="http://schemas.microsoft.com/office/powerpoint/2010/main" val="11544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Principal DB Architect </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panose="020B0502040204020203" pitchFamily="34" charset="0"/>
                <a:cs typeface="Segoe UI"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SQL Server since 1999</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Developer since 1995</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Microsoft Certified Professional</a:t>
            </a:r>
          </a:p>
          <a:p>
            <a:pPr algn="r">
              <a:defRPr/>
            </a:pPr>
            <a:r>
              <a:rPr lang="en-US" sz="1600" dirty="0">
                <a:solidFill>
                  <a:srgbClr val="F2C812"/>
                </a:solidFill>
                <a:latin typeface="Segoe UI" panose="020B0502040204020203" pitchFamily="34" charset="0"/>
                <a:cs typeface="Segoe UI" panose="020B0502040204020203" pitchFamily="34" charset="0"/>
              </a:rPr>
              <a:t>Power BI Certified</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008FD5"/>
                </a:solidFill>
                <a:latin typeface="Segoe UI"/>
              </a:rPr>
              <a:t>Instructor</a:t>
            </a:r>
            <a:endParaRPr kumimoji="0" lang="en-US" b="0" i="0" u="none" strike="noStrike" kern="1200" cap="none" spc="0" normalizeH="0" baseline="0" noProof="0" dirty="0">
              <a:ln>
                <a:noFill/>
              </a:ln>
              <a:solidFill>
                <a:srgbClr val="008FD5"/>
              </a:solidFill>
              <a:effectLst/>
              <a:uLnTx/>
              <a:uFillTx/>
              <a:latin typeface="Segoe UI"/>
              <a:cs typeface="Segoe UI Light" charset="0"/>
            </a:endParaRP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pic>
        <p:nvPicPr>
          <p:cNvPr id="46" name="Picture 45" descr="A close up of a logo&#10;&#10;Description generated with very high confidence">
            <a:hlinkClick r:id="rId7"/>
            <a:extLst>
              <a:ext uri="{FF2B5EF4-FFF2-40B4-BE49-F238E27FC236}">
                <a16:creationId xmlns:a16="http://schemas.microsoft.com/office/drawing/2014/main" id="{2C66DE7C-A806-45CF-A1B7-359842844104}"/>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8A35452B-A6B9-4CA1-AB50-F395BE9047C2}"/>
              </a:ext>
            </a:extLst>
          </p:cNvPr>
          <p:cNvPicPr>
            <a:picLocks noChangeAspect="1"/>
          </p:cNvPicPr>
          <p:nvPr/>
        </p:nvPicPr>
        <p:blipFill>
          <a:blip r:embed="rId5"/>
          <a:stretch>
            <a:fillRect/>
          </a:stretch>
        </p:blipFill>
        <p:spPr>
          <a:xfrm>
            <a:off x="0" y="2677"/>
            <a:ext cx="12192000" cy="6852646"/>
          </a:xfrm>
          <a:prstGeom prst="rect">
            <a:avLst/>
          </a:prstGeom>
        </p:spPr>
      </p:pic>
    </p:spTree>
    <p:extLst>
      <p:ext uri="{BB962C8B-B14F-4D97-AF65-F5344CB8AC3E}">
        <p14:creationId xmlns:p14="http://schemas.microsoft.com/office/powerpoint/2010/main" val="675380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2</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466593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Date Table Requirements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268927" y="2046394"/>
            <a:ext cx="5549982"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row for every possible date</a:t>
            </a:r>
          </a:p>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lang="en-US" sz="2400" dirty="0">
                <a:solidFill>
                  <a:prstClr val="white"/>
                </a:solidFill>
                <a:latin typeface="Segoe UI Light" panose="020B0502040204020203" pitchFamily="34" charset="0"/>
                <a:cs typeface="Segoe UI Light" panose="020B0502040204020203" pitchFamily="34" charset="0"/>
              </a:rPr>
              <a:t>Span range of possible dates</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Cross Filtering and Time Intelligence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9439564"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a great feature </a:t>
            </a:r>
            <a:r>
              <a:rPr lang="en-US" sz="2400" dirty="0">
                <a:solidFill>
                  <a:prstClr val="white"/>
                </a:solidFill>
                <a:latin typeface="Segoe UI Light" panose="020B0502040204020203" pitchFamily="34" charset="0"/>
                <a:cs typeface="Segoe UI Light" panose="020B0502040204020203" pitchFamily="34" charset="0"/>
              </a:rPr>
              <a:t>that Microsoft has put into Power BI</a:t>
            </a: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lvl="0">
              <a:defRPr/>
            </a:pPr>
            <a:r>
              <a:rPr lang="en-US" sz="2400" dirty="0">
                <a:solidFill>
                  <a:prstClr val="white"/>
                </a:solidFill>
                <a:latin typeface="Segoe UI Light" panose="020B0502040204020203" pitchFamily="34" charset="0"/>
                <a:cs typeface="Segoe UI Light" panose="020B0502040204020203" pitchFamily="34" charset="0"/>
              </a:rPr>
              <a:t>Note, additional date tables can consume more memory in your model. The other option via DAX to calculate the measure would per attribute </a:t>
            </a:r>
            <a:r>
              <a:rPr lang="en-US" sz="2400" dirty="0" err="1">
                <a:solidFill>
                  <a:prstClr val="white"/>
                </a:solidFill>
                <a:latin typeface="Segoe UI Light" panose="020B0502040204020203" pitchFamily="34" charset="0"/>
                <a:cs typeface="Segoe UI Light" panose="020B0502040204020203" pitchFamily="34" charset="0"/>
              </a:rPr>
              <a:t>ie</a:t>
            </a:r>
            <a:r>
              <a:rPr lang="en-US" sz="2400" dirty="0">
                <a:solidFill>
                  <a:prstClr val="white"/>
                </a:solidFill>
                <a:latin typeface="Segoe UI Light" panose="020B0502040204020203" pitchFamily="34" charset="0"/>
                <a:cs typeface="Segoe UI Light" panose="020B0502040204020203" pitchFamily="34" charset="0"/>
              </a:rPr>
              <a:t>. product, country, etc. And, that also adds a little more overhead. </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9848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Many to Many </a:t>
            </a:r>
            <a:r>
              <a:rPr lang="en-US" sz="4400" dirty="0">
                <a:solidFill>
                  <a:srgbClr val="FFFFFF"/>
                </a:solidFill>
                <a:latin typeface="Segoe UI Light" panose="020B0502040204020203" pitchFamily="34" charset="0"/>
                <a:cs typeface="Segoe UI Light" panose="020B0502040204020203" pitchFamily="34" charset="0"/>
              </a:rPr>
              <a:t>with DAX</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F0CF943E-85A8-49AE-BEB5-93FF18B493D8}"/>
              </a:ext>
            </a:extLst>
          </p:cNvPr>
          <p:cNvSpPr/>
          <p:nvPr/>
        </p:nvSpPr>
        <p:spPr>
          <a:xfrm>
            <a:off x="720465" y="5253335"/>
            <a:ext cx="10751063" cy="923330"/>
          </a:xfrm>
          <a:prstGeom prst="rect">
            <a:avLst/>
          </a:prstGeom>
        </p:spPr>
        <p:txBody>
          <a:bodyPr wrap="square">
            <a:spAutoFit/>
          </a:bodyPr>
          <a:lstStyle/>
          <a:p>
            <a:r>
              <a:rPr lang="en-US" dirty="0"/>
              <a:t>We covered why you shouldn’t turn-on Both direction filtering, because it messes up that continuous range of dates that I am working with and that can ultimately break time intelligence. How can you have the best of both worlds?</a:t>
            </a:r>
          </a:p>
        </p:txBody>
      </p:sp>
    </p:spTree>
    <p:extLst>
      <p:ext uri="{BB962C8B-B14F-4D97-AF65-F5344CB8AC3E}">
        <p14:creationId xmlns:p14="http://schemas.microsoft.com/office/powerpoint/2010/main" val="348017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Cross-Filtering with Date Table</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5350620"/>
            <a:ext cx="11476934" cy="11780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how the model looks like when</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we enable cross-filtering. But, when we looked at one of our report visuals that had time intelligence, it no longer worked. </a:t>
            </a:r>
            <a:r>
              <a:rPr lang="en-US" sz="2000" dirty="0">
                <a:solidFill>
                  <a:prstClr val="white"/>
                </a:solidFill>
                <a:latin typeface="Segoe UI Light" panose="020B0502040204020203" pitchFamily="34" charset="0"/>
                <a:cs typeface="Segoe UI Light" panose="020B0502040204020203" pitchFamily="34" charset="0"/>
              </a:rPr>
              <a:t>We know that we don’t want to turn on both directions. Before, Microsoft introduced bi-directional filtering, we handled this using DAX in a couple lines of code specially with the Calculate function.</a:t>
            </a: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Enabled</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4" name="Picture 13">
            <a:extLst>
              <a:ext uri="{FF2B5EF4-FFF2-40B4-BE49-F238E27FC236}">
                <a16:creationId xmlns:a16="http://schemas.microsoft.com/office/drawing/2014/main" id="{E79949B1-5E29-42D5-AB7B-4AED5EC1E54E}"/>
              </a:ext>
            </a:extLst>
          </p:cNvPr>
          <p:cNvPicPr>
            <a:picLocks noChangeAspect="1"/>
          </p:cNvPicPr>
          <p:nvPr/>
        </p:nvPicPr>
        <p:blipFill rotWithShape="1">
          <a:blip r:embed="rId5"/>
          <a:srcRect l="4193" t="32542" r="63307" b="24044"/>
          <a:stretch/>
        </p:blipFill>
        <p:spPr>
          <a:xfrm>
            <a:off x="793007" y="2176462"/>
            <a:ext cx="3962400" cy="2974975"/>
          </a:xfrm>
          <a:prstGeom prst="rect">
            <a:avLst/>
          </a:prstGeom>
        </p:spPr>
      </p:pic>
      <p:pic>
        <p:nvPicPr>
          <p:cNvPr id="15" name="Picture 14">
            <a:extLst>
              <a:ext uri="{FF2B5EF4-FFF2-40B4-BE49-F238E27FC236}">
                <a16:creationId xmlns:a16="http://schemas.microsoft.com/office/drawing/2014/main" id="{C111F9C6-FC74-454E-9A8C-1457420F16D4}"/>
              </a:ext>
            </a:extLst>
          </p:cNvPr>
          <p:cNvPicPr>
            <a:picLocks noChangeAspect="1"/>
          </p:cNvPicPr>
          <p:nvPr/>
        </p:nvPicPr>
        <p:blipFill>
          <a:blip r:embed="rId6"/>
          <a:stretch>
            <a:fillRect/>
          </a:stretch>
        </p:blipFill>
        <p:spPr>
          <a:xfrm>
            <a:off x="7007968" y="2176462"/>
            <a:ext cx="4391025" cy="2505075"/>
          </a:xfrm>
          <a:prstGeom prst="rect">
            <a:avLst/>
          </a:prstGeom>
        </p:spPr>
      </p:pic>
    </p:spTree>
    <p:extLst>
      <p:ext uri="{BB962C8B-B14F-4D97-AF65-F5344CB8AC3E}">
        <p14:creationId xmlns:p14="http://schemas.microsoft.com/office/powerpoint/2010/main" val="289527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700" dirty="0">
                <a:solidFill>
                  <a:prstClr val="white"/>
                </a:solidFill>
                <a:latin typeface="Segoe UI Light" panose="020B0502040204020203" pitchFamily="34" charset="0"/>
                <a:cs typeface="Segoe UI Light" panose="020B0502040204020203" pitchFamily="34" charset="0"/>
              </a:rPr>
              <a:t>Many to Many support with DAX</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Pseudo Code: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1992947"/>
            <a:ext cx="7248292" cy="800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1800" dirty="0">
                <a:solidFill>
                  <a:prstClr val="white"/>
                </a:solidFill>
                <a:latin typeface="Consolas" panose="020B0609020204030204" pitchFamily="49" charset="0"/>
                <a:cs typeface="Segoe UI Light" panose="020B0502040204020203" pitchFamily="34" charset="0"/>
              </a:rPr>
              <a:t>CALCULATE (</a:t>
            </a:r>
          </a:p>
          <a:p>
            <a:pPr lvl="0">
              <a:defRPr/>
            </a:pPr>
            <a:r>
              <a:rPr lang="en-US" sz="1800" dirty="0">
                <a:solidFill>
                  <a:prstClr val="white"/>
                </a:solidFill>
                <a:latin typeface="Consolas" panose="020B0609020204030204" pitchFamily="49" charset="0"/>
                <a:cs typeface="Segoe UI Light" panose="020B0502040204020203" pitchFamily="34" charset="0"/>
              </a:rPr>
              <a:t>    &lt;Aggregate&gt;, </a:t>
            </a:r>
          </a:p>
          <a:p>
            <a:pPr lvl="0">
              <a:defRPr/>
            </a:pPr>
            <a:r>
              <a:rPr lang="en-US" sz="1800" dirty="0">
                <a:solidFill>
                  <a:prstClr val="white"/>
                </a:solidFill>
                <a:latin typeface="Consolas" panose="020B0609020204030204" pitchFamily="49" charset="0"/>
                <a:cs typeface="Segoe UI Light" panose="020B0502040204020203" pitchFamily="34" charset="0"/>
              </a:rPr>
              <a:t>    &lt;Bridge Table&gt;)</a:t>
            </a:r>
          </a:p>
        </p:txBody>
      </p:sp>
      <p:sp>
        <p:nvSpPr>
          <p:cNvPr id="18" name="Title 1">
            <a:extLst>
              <a:ext uri="{FF2B5EF4-FFF2-40B4-BE49-F238E27FC236}">
                <a16:creationId xmlns:a16="http://schemas.microsoft.com/office/drawing/2014/main" id="{4C8FC634-3505-4415-88D1-E95FDC210B3E}"/>
              </a:ext>
            </a:extLst>
          </p:cNvPr>
          <p:cNvSpPr txBox="1">
            <a:spLocks/>
          </p:cNvSpPr>
          <p:nvPr/>
        </p:nvSpPr>
        <p:spPr>
          <a:xfrm>
            <a:off x="317501" y="3835021"/>
            <a:ext cx="11476934" cy="275717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prstClr val="white"/>
                </a:solidFill>
                <a:latin typeface="Segoe UI Semibold" panose="020B0702040204020203" pitchFamily="34" charset="0"/>
                <a:cs typeface="Segoe UI Semibold" panose="020B0702040204020203" pitchFamily="34" charset="0"/>
              </a:rPr>
              <a:t>More Info:</a:t>
            </a:r>
            <a:endPar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Take essentially our aggregation, whatever it is, and wrap that around the calculate statement. The calculate is going to take that aggregation as the first parameter. The second, parameter is very simple. It just the name of the bridge table in your data model. For the most part, we don’t use this code anymore since bi-directional support was made available. However, in a situation like this Calculate is going to be very good.</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147371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Many to Many with DAX</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3</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FC8F4FF-3383-455F-B388-8547D445DB19}"/>
              </a:ext>
            </a:extLst>
          </p:cNvPr>
          <p:cNvSpPr/>
          <p:nvPr/>
        </p:nvSpPr>
        <p:spPr>
          <a:xfrm>
            <a:off x="720465" y="5253335"/>
            <a:ext cx="10751063" cy="923330"/>
          </a:xfrm>
          <a:prstGeom prst="rect">
            <a:avLst/>
          </a:prstGeom>
        </p:spPr>
        <p:txBody>
          <a:bodyPr wrap="square">
            <a:spAutoFit/>
          </a:bodyPr>
          <a:lstStyle/>
          <a:p>
            <a:r>
              <a:rPr lang="en-US" dirty="0"/>
              <a:t>We covered why you shouldn’t turn-on Both direction filtering, because it messes up that continuous range of dates that I am working with and that can ultimately break time intelligence. How can you have the best of both worlds?</a:t>
            </a:r>
          </a:p>
        </p:txBody>
      </p:sp>
    </p:spTree>
    <p:extLst>
      <p:ext uri="{BB962C8B-B14F-4D97-AF65-F5344CB8AC3E}">
        <p14:creationId xmlns:p14="http://schemas.microsoft.com/office/powerpoint/2010/main" val="1208611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03C.pbix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37C4726B-B5C1-47AD-8EF6-3A58FE65A13E}"/>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1778323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50F83-1233-41B1-9205-4C33E7DFC954}"/>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C45C4DF-7C15-484A-9D0C-9DD451F7BD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10146018" y="3871747"/>
            <a:ext cx="914400" cy="914400"/>
          </a:xfrm>
          <a:prstGeom prst="rect">
            <a:avLst/>
          </a:prstGeom>
        </p:spPr>
      </p:pic>
      <p:sp>
        <p:nvSpPr>
          <p:cNvPr id="10" name="TextBox 9">
            <a:extLst>
              <a:ext uri="{FF2B5EF4-FFF2-40B4-BE49-F238E27FC236}">
                <a16:creationId xmlns:a16="http://schemas.microsoft.com/office/drawing/2014/main" id="{F29E72E0-777E-498E-BE1E-31991663A613}"/>
              </a:ext>
            </a:extLst>
          </p:cNvPr>
          <p:cNvSpPr txBox="1"/>
          <p:nvPr/>
        </p:nvSpPr>
        <p:spPr>
          <a:xfrm>
            <a:off x="4509692" y="2542907"/>
            <a:ext cx="3719908" cy="1477328"/>
          </a:xfrm>
          <a:prstGeom prst="rect">
            <a:avLst/>
          </a:prstGeom>
          <a:noFill/>
        </p:spPr>
        <p:txBody>
          <a:bodyPr wrap="square" rtlCol="0">
            <a:spAutoFit/>
          </a:bodyPr>
          <a:lstStyle/>
          <a:p>
            <a:r>
              <a:rPr lang="en-US" dirty="0">
                <a:solidFill>
                  <a:srgbClr val="FF0000"/>
                </a:solidFill>
              </a:rPr>
              <a:t>Recall the initial problem. We brought the DateKey and did a count. </a:t>
            </a:r>
          </a:p>
          <a:p>
            <a:endParaRPr lang="en-US" dirty="0">
              <a:solidFill>
                <a:srgbClr val="FF0000"/>
              </a:solidFill>
            </a:endParaRPr>
          </a:p>
          <a:p>
            <a:r>
              <a:rPr lang="en-US" dirty="0">
                <a:solidFill>
                  <a:srgbClr val="FF0000"/>
                </a:solidFill>
              </a:rPr>
              <a:t>Then we got this duplicated value due to not having a valid relationship.</a:t>
            </a:r>
          </a:p>
        </p:txBody>
      </p:sp>
    </p:spTree>
    <p:extLst>
      <p:ext uri="{BB962C8B-B14F-4D97-AF65-F5344CB8AC3E}">
        <p14:creationId xmlns:p14="http://schemas.microsoft.com/office/powerpoint/2010/main" val="3188076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172783-01D8-4D2D-9402-34725AF5DE57}"/>
              </a:ext>
            </a:extLst>
          </p:cNvPr>
          <p:cNvPicPr>
            <a:picLocks noChangeAspect="1"/>
          </p:cNvPicPr>
          <p:nvPr/>
        </p:nvPicPr>
        <p:blipFill>
          <a:blip r:embed="rId3"/>
          <a:stretch>
            <a:fillRect/>
          </a:stretch>
        </p:blipFill>
        <p:spPr>
          <a:xfrm>
            <a:off x="0" y="5354"/>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38168C4D-1285-462D-B6BB-E78D18211C2B}"/>
              </a:ext>
            </a:extLst>
          </p:cNvPr>
          <p:cNvSpPr/>
          <p:nvPr/>
        </p:nvSpPr>
        <p:spPr>
          <a:xfrm>
            <a:off x="8012312" y="3867150"/>
            <a:ext cx="2174676" cy="22621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255CDDE-7CB3-4C50-BCD3-70F9CD3B6368}"/>
              </a:ext>
            </a:extLst>
          </p:cNvPr>
          <p:cNvSpPr txBox="1"/>
          <p:nvPr/>
        </p:nvSpPr>
        <p:spPr>
          <a:xfrm>
            <a:off x="4509692" y="2542907"/>
            <a:ext cx="3719908" cy="1477328"/>
          </a:xfrm>
          <a:prstGeom prst="rect">
            <a:avLst/>
          </a:prstGeom>
          <a:noFill/>
        </p:spPr>
        <p:txBody>
          <a:bodyPr wrap="square" rtlCol="0">
            <a:spAutoFit/>
          </a:bodyPr>
          <a:lstStyle/>
          <a:p>
            <a:r>
              <a:rPr lang="en-US" dirty="0">
                <a:solidFill>
                  <a:srgbClr val="FF0000"/>
                </a:solidFill>
              </a:rPr>
              <a:t>Recall the initial problem. We brought the DateKey and did a count. </a:t>
            </a:r>
          </a:p>
          <a:p>
            <a:endParaRPr lang="en-US" dirty="0">
              <a:solidFill>
                <a:srgbClr val="FF0000"/>
              </a:solidFill>
            </a:endParaRPr>
          </a:p>
          <a:p>
            <a:r>
              <a:rPr lang="en-US" dirty="0">
                <a:solidFill>
                  <a:srgbClr val="FF0000"/>
                </a:solidFill>
              </a:rPr>
              <a:t>Then we got this duplicated value due to not having a valid relationship.</a:t>
            </a:r>
          </a:p>
        </p:txBody>
      </p:sp>
    </p:spTree>
    <p:extLst>
      <p:ext uri="{BB962C8B-B14F-4D97-AF65-F5344CB8AC3E}">
        <p14:creationId xmlns:p14="http://schemas.microsoft.com/office/powerpoint/2010/main" val="3930142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04A8D8-D90E-461C-8EE6-C03E6E048326}"/>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9014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700" dirty="0">
                <a:solidFill>
                  <a:schemeClr val="bg1"/>
                </a:solidFill>
                <a:latin typeface="Segoe UI Light" panose="020B0502040204020203" pitchFamily="34" charset="0"/>
                <a:cs typeface="Segoe UI Light" panose="020B0502040204020203" pitchFamily="34" charset="0"/>
              </a:rPr>
              <a:t>Schedule </a:t>
            </a:r>
            <a:r>
              <a:rPr lang="en-US" sz="2800" i="1" dirty="0">
                <a:solidFill>
                  <a:schemeClr val="bg1"/>
                </a:solidFill>
                <a:latin typeface="Segoe UI Light" panose="020B0502040204020203" pitchFamily="34" charset="0"/>
                <a:cs typeface="Segoe UI Light" panose="020B0502040204020203" pitchFamily="34" charset="0"/>
              </a:rPr>
              <a:t>(times are approximate and will be fluid with the class)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10"/>
          </p:nvPr>
        </p:nvSpPr>
        <p:spPr>
          <a:xfrm>
            <a:off x="184559" y="1371601"/>
            <a:ext cx="11737892" cy="5213838"/>
          </a:xfrm>
        </p:spPr>
        <p:txBody>
          <a:bodyPr>
            <a:normAutofit/>
          </a:bodyPr>
          <a:lstStyle/>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Morning</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09:00 AM – 11:45 AM – Advanced Data Modeling</a:t>
            </a:r>
          </a:p>
          <a:p>
            <a:pPr marL="672161" lvl="3" indent="0">
              <a:lnSpc>
                <a:spcPct val="100000"/>
              </a:lnSpc>
              <a:spcBef>
                <a:spcPts val="0"/>
              </a:spcBef>
              <a:spcAft>
                <a:spcPts val="600"/>
              </a:spcAft>
              <a:buNone/>
            </a:pPr>
            <a:endParaRPr lang="en-US" sz="2800" dirty="0">
              <a:latin typeface="Segoe UI Light" panose="020B0502040204020203" pitchFamily="34" charset="0"/>
              <a:cs typeface="Segoe UI Light" panose="020B0502040204020203" pitchFamily="34" charset="0"/>
            </a:endParaRPr>
          </a:p>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 Afternoon</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11:45 AM – 1:00 PM 	– Power BI Administration</a:t>
            </a:r>
          </a:p>
        </p:txBody>
      </p:sp>
      <p:sp>
        <p:nvSpPr>
          <p:cNvPr id="4" name="Parallelogram 1">
            <a:extLst>
              <a:ext uri="{FF2B5EF4-FFF2-40B4-BE49-F238E27FC236}">
                <a16:creationId xmlns:a16="http://schemas.microsoft.com/office/drawing/2014/main" id="{0EC8F4B8-6457-4253-8D9E-C1901996CE7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83FB9713-060E-4047-9848-7F582B00942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03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5579D1-B8CD-491E-AE0B-A702E056DAD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764109" y="293687"/>
            <a:ext cx="788592" cy="2522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H="1" flipV="1">
            <a:off x="802067" y="1106992"/>
            <a:ext cx="914400" cy="914400"/>
          </a:xfrm>
          <a:prstGeom prst="rect">
            <a:avLst/>
          </a:prstGeom>
        </p:spPr>
      </p:pic>
      <p:sp>
        <p:nvSpPr>
          <p:cNvPr id="3" name="Rectangle 2">
            <a:extLst>
              <a:ext uri="{FF2B5EF4-FFF2-40B4-BE49-F238E27FC236}">
                <a16:creationId xmlns:a16="http://schemas.microsoft.com/office/drawing/2014/main" id="{461577B3-5939-4976-A981-596EA9A507A5}"/>
              </a:ext>
            </a:extLst>
          </p:cNvPr>
          <p:cNvSpPr/>
          <p:nvPr/>
        </p:nvSpPr>
        <p:spPr>
          <a:xfrm>
            <a:off x="4503760" y="2828835"/>
            <a:ext cx="4017939" cy="1200329"/>
          </a:xfrm>
          <a:prstGeom prst="rect">
            <a:avLst/>
          </a:prstGeom>
        </p:spPr>
        <p:txBody>
          <a:bodyPr wrap="square">
            <a:spAutoFit/>
          </a:bodyPr>
          <a:lstStyle/>
          <a:p>
            <a:pPr lvl="0">
              <a:defRPr/>
            </a:pPr>
            <a:r>
              <a:rPr lang="en-US" dirty="0">
                <a:solidFill>
                  <a:srgbClr val="00B050"/>
                </a:solidFill>
              </a:rPr>
              <a:t>To solve a problem like this, we say first we just need to count the number of rows in my date table. So we create a New Measure.</a:t>
            </a:r>
          </a:p>
        </p:txBody>
      </p:sp>
    </p:spTree>
    <p:extLst>
      <p:ext uri="{BB962C8B-B14F-4D97-AF65-F5344CB8AC3E}">
        <p14:creationId xmlns:p14="http://schemas.microsoft.com/office/powerpoint/2010/main" val="3154614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A41746E8-739F-402B-9DD3-FE370172D210}"/>
              </a:ext>
            </a:extLst>
          </p:cNvPr>
          <p:cNvPicPr>
            <a:picLocks noChangeAspect="1"/>
          </p:cNvPicPr>
          <p:nvPr/>
        </p:nvPicPr>
        <p:blipFill>
          <a:blip r:embed="rId5"/>
          <a:stretch>
            <a:fillRect/>
          </a:stretch>
        </p:blipFill>
        <p:spPr>
          <a:xfrm>
            <a:off x="0" y="2677"/>
            <a:ext cx="12192000" cy="6852646"/>
          </a:xfrm>
          <a:prstGeom prst="rect">
            <a:avLst/>
          </a:prstGeom>
        </p:spPr>
      </p:pic>
      <p:sp>
        <p:nvSpPr>
          <p:cNvPr id="5" name="Rectangle 4">
            <a:extLst>
              <a:ext uri="{FF2B5EF4-FFF2-40B4-BE49-F238E27FC236}">
                <a16:creationId xmlns:a16="http://schemas.microsoft.com/office/drawing/2014/main" id="{26932B30-E180-4C4F-B790-AFF6D8D69F51}"/>
              </a:ext>
            </a:extLst>
          </p:cNvPr>
          <p:cNvSpPr/>
          <p:nvPr/>
        </p:nvSpPr>
        <p:spPr>
          <a:xfrm>
            <a:off x="2347414" y="1764327"/>
            <a:ext cx="4449171" cy="1477328"/>
          </a:xfrm>
          <a:prstGeom prst="rect">
            <a:avLst/>
          </a:prstGeom>
        </p:spPr>
        <p:txBody>
          <a:bodyPr wrap="square">
            <a:spAutoFit/>
          </a:bodyPr>
          <a:lstStyle/>
          <a:p>
            <a:pPr lvl="0">
              <a:defRPr/>
            </a:pPr>
            <a:r>
              <a:rPr lang="en-US" dirty="0">
                <a:solidFill>
                  <a:srgbClr val="00B050"/>
                </a:solidFill>
              </a:rPr>
              <a:t>We’re going to say Days Sold, not Days Product Sold because it can have multiple usage. </a:t>
            </a:r>
          </a:p>
          <a:p>
            <a:pPr lvl="0">
              <a:defRPr/>
            </a:pPr>
            <a:endParaRPr lang="en-US" dirty="0">
              <a:solidFill>
                <a:srgbClr val="00B050"/>
              </a:solidFill>
            </a:endParaRPr>
          </a:p>
          <a:p>
            <a:pPr lvl="0">
              <a:defRPr/>
            </a:pPr>
            <a:r>
              <a:rPr lang="en-US" u="sng" dirty="0">
                <a:solidFill>
                  <a:srgbClr val="00B050"/>
                </a:solidFill>
              </a:rPr>
              <a:t>Tip</a:t>
            </a:r>
            <a:r>
              <a:rPr lang="en-US" dirty="0">
                <a:solidFill>
                  <a:srgbClr val="00B050"/>
                </a:solidFill>
              </a:rPr>
              <a:t>: press Shift + Enter to break the line.</a:t>
            </a:r>
          </a:p>
        </p:txBody>
      </p:sp>
    </p:spTree>
    <p:extLst>
      <p:ext uri="{BB962C8B-B14F-4D97-AF65-F5344CB8AC3E}">
        <p14:creationId xmlns:p14="http://schemas.microsoft.com/office/powerpoint/2010/main" val="2971700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C5662-1D08-40CE-9D3B-EC2BC70EC88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51052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F686A8-0737-4994-BACA-6CA50A8089EA}"/>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CA74D68-167D-43E7-A223-2E2B32E7C3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V="1">
            <a:off x="3536380" y="1064130"/>
            <a:ext cx="914400" cy="914400"/>
          </a:xfrm>
          <a:prstGeom prst="rect">
            <a:avLst/>
          </a:prstGeom>
        </p:spPr>
      </p:pic>
      <p:sp>
        <p:nvSpPr>
          <p:cNvPr id="9" name="Rectangle 8">
            <a:extLst>
              <a:ext uri="{FF2B5EF4-FFF2-40B4-BE49-F238E27FC236}">
                <a16:creationId xmlns:a16="http://schemas.microsoft.com/office/drawing/2014/main" id="{9E375F7E-8FF9-4C4D-A16F-4B13828C2984}"/>
              </a:ext>
            </a:extLst>
          </p:cNvPr>
          <p:cNvSpPr/>
          <p:nvPr/>
        </p:nvSpPr>
        <p:spPr>
          <a:xfrm>
            <a:off x="551543" y="1839217"/>
            <a:ext cx="3677557" cy="369332"/>
          </a:xfrm>
          <a:prstGeom prst="rect">
            <a:avLst/>
          </a:prstGeom>
        </p:spPr>
        <p:txBody>
          <a:bodyPr wrap="square">
            <a:spAutoFit/>
          </a:bodyPr>
          <a:lstStyle/>
          <a:p>
            <a:pPr lvl="0">
              <a:defRPr/>
            </a:pPr>
            <a:r>
              <a:rPr lang="en-US" u="sng" dirty="0">
                <a:solidFill>
                  <a:srgbClr val="00B050"/>
                </a:solidFill>
              </a:rPr>
              <a:t>Benefit</a:t>
            </a:r>
            <a:r>
              <a:rPr lang="en-US" dirty="0">
                <a:solidFill>
                  <a:srgbClr val="00B050"/>
                </a:solidFill>
              </a:rPr>
              <a:t>: Measures can be formatted.</a:t>
            </a:r>
          </a:p>
        </p:txBody>
      </p:sp>
      <p:sp>
        <p:nvSpPr>
          <p:cNvPr id="3" name="Rectangle 2">
            <a:extLst>
              <a:ext uri="{FF2B5EF4-FFF2-40B4-BE49-F238E27FC236}">
                <a16:creationId xmlns:a16="http://schemas.microsoft.com/office/drawing/2014/main" id="{D742F4A7-562A-4DAA-B0F6-666FEBD7886B}"/>
              </a:ext>
            </a:extLst>
          </p:cNvPr>
          <p:cNvSpPr/>
          <p:nvPr/>
        </p:nvSpPr>
        <p:spPr>
          <a:xfrm>
            <a:off x="5081200" y="2590096"/>
            <a:ext cx="3211900" cy="2308324"/>
          </a:xfrm>
          <a:prstGeom prst="rect">
            <a:avLst/>
          </a:prstGeom>
        </p:spPr>
        <p:txBody>
          <a:bodyPr wrap="square">
            <a:spAutoFit/>
          </a:bodyPr>
          <a:lstStyle/>
          <a:p>
            <a:r>
              <a:rPr lang="en-US" dirty="0">
                <a:solidFill>
                  <a:srgbClr val="00B050"/>
                </a:solidFill>
              </a:rPr>
              <a:t>After adding the field to our visual we’re getting the same result.</a:t>
            </a:r>
          </a:p>
          <a:p>
            <a:endParaRPr lang="en-US" dirty="0">
              <a:solidFill>
                <a:srgbClr val="00B050"/>
              </a:solidFill>
            </a:endParaRPr>
          </a:p>
          <a:p>
            <a:r>
              <a:rPr lang="en-US" dirty="0">
                <a:solidFill>
                  <a:srgbClr val="00B050"/>
                </a:solidFill>
              </a:rPr>
              <a:t>Now we can remove DateKey and </a:t>
            </a:r>
            <a:r>
              <a:rPr lang="en-US" b="1" dirty="0">
                <a:solidFill>
                  <a:srgbClr val="00B050"/>
                </a:solidFill>
              </a:rPr>
              <a:t>use the new DAX calculated measure</a:t>
            </a:r>
            <a:r>
              <a:rPr lang="en-US" dirty="0">
                <a:solidFill>
                  <a:srgbClr val="00B050"/>
                </a:solidFill>
              </a:rPr>
              <a:t> as the recommended method.</a:t>
            </a:r>
          </a:p>
        </p:txBody>
      </p:sp>
    </p:spTree>
    <p:extLst>
      <p:ext uri="{BB962C8B-B14F-4D97-AF65-F5344CB8AC3E}">
        <p14:creationId xmlns:p14="http://schemas.microsoft.com/office/powerpoint/2010/main" val="4237658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9F4BADA-D069-4C63-82EC-82E18B37441F}"/>
              </a:ext>
            </a:extLst>
          </p:cNvPr>
          <p:cNvPicPr>
            <a:picLocks noChangeAspect="1"/>
          </p:cNvPicPr>
          <p:nvPr/>
        </p:nvPicPr>
        <p:blipFill>
          <a:blip r:embed="rId5"/>
          <a:stretch>
            <a:fillRect/>
          </a:stretch>
        </p:blipFill>
        <p:spPr>
          <a:xfrm>
            <a:off x="0" y="2677"/>
            <a:ext cx="12192000" cy="6852646"/>
          </a:xfrm>
          <a:prstGeom prst="rect">
            <a:avLst/>
          </a:prstGeom>
        </p:spPr>
      </p:pic>
      <p:sp>
        <p:nvSpPr>
          <p:cNvPr id="6" name="Rectangle 5">
            <a:extLst>
              <a:ext uri="{FF2B5EF4-FFF2-40B4-BE49-F238E27FC236}">
                <a16:creationId xmlns:a16="http://schemas.microsoft.com/office/drawing/2014/main" id="{DEE82842-6B2B-4678-821F-9F9EC19BEF3D}"/>
              </a:ext>
            </a:extLst>
          </p:cNvPr>
          <p:cNvSpPr/>
          <p:nvPr/>
        </p:nvSpPr>
        <p:spPr>
          <a:xfrm>
            <a:off x="10172700" y="4357687"/>
            <a:ext cx="236220" cy="2522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2878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BAA55-8053-4DE7-B182-C82D02043601}"/>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7568A774-7F55-4F8E-BE6F-486069592A3D}"/>
              </a:ext>
            </a:extLst>
          </p:cNvPr>
          <p:cNvSpPr/>
          <p:nvPr/>
        </p:nvSpPr>
        <p:spPr>
          <a:xfrm>
            <a:off x="5081200" y="3098096"/>
            <a:ext cx="3119371" cy="1477328"/>
          </a:xfrm>
          <a:prstGeom prst="rect">
            <a:avLst/>
          </a:prstGeom>
        </p:spPr>
        <p:txBody>
          <a:bodyPr wrap="square">
            <a:spAutoFit/>
          </a:bodyPr>
          <a:lstStyle/>
          <a:p>
            <a:r>
              <a:rPr lang="en-US" dirty="0">
                <a:solidFill>
                  <a:srgbClr val="00B050"/>
                </a:solidFill>
              </a:rPr>
              <a:t>Now, how do we solve this problem without turning on bi-directional or cross filtering? </a:t>
            </a:r>
          </a:p>
          <a:p>
            <a:endParaRPr lang="en-US" dirty="0">
              <a:solidFill>
                <a:srgbClr val="00B050"/>
              </a:solidFill>
            </a:endParaRPr>
          </a:p>
          <a:p>
            <a:r>
              <a:rPr lang="en-US" dirty="0">
                <a:solidFill>
                  <a:srgbClr val="00B050"/>
                </a:solidFill>
              </a:rPr>
              <a:t>By using DAX!</a:t>
            </a:r>
          </a:p>
        </p:txBody>
      </p:sp>
    </p:spTree>
    <p:extLst>
      <p:ext uri="{BB962C8B-B14F-4D97-AF65-F5344CB8AC3E}">
        <p14:creationId xmlns:p14="http://schemas.microsoft.com/office/powerpoint/2010/main" val="445034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0337A-9C42-4858-A76C-AC52980EF98D}"/>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A630422-1136-4523-9F33-30866E0C1E01}"/>
              </a:ext>
            </a:extLst>
          </p:cNvPr>
          <p:cNvSpPr/>
          <p:nvPr/>
        </p:nvSpPr>
        <p:spPr>
          <a:xfrm>
            <a:off x="4801800" y="1447096"/>
            <a:ext cx="3119371" cy="369332"/>
          </a:xfrm>
          <a:prstGeom prst="rect">
            <a:avLst/>
          </a:prstGeom>
        </p:spPr>
        <p:txBody>
          <a:bodyPr wrap="square">
            <a:spAutoFit/>
          </a:bodyPr>
          <a:lstStyle/>
          <a:p>
            <a:r>
              <a:rPr lang="en-US" dirty="0">
                <a:solidFill>
                  <a:srgbClr val="00B050"/>
                </a:solidFill>
              </a:rPr>
              <a:t>We’re going to use Calculate.</a:t>
            </a:r>
          </a:p>
        </p:txBody>
      </p:sp>
    </p:spTree>
    <p:extLst>
      <p:ext uri="{BB962C8B-B14F-4D97-AF65-F5344CB8AC3E}">
        <p14:creationId xmlns:p14="http://schemas.microsoft.com/office/powerpoint/2010/main" val="39153259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9577A1-5720-41DF-9DE1-0F5388C05BD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88407AA-9F6A-4654-B95E-6E95C3B94461}"/>
              </a:ext>
            </a:extLst>
          </p:cNvPr>
          <p:cNvSpPr/>
          <p:nvPr/>
        </p:nvSpPr>
        <p:spPr>
          <a:xfrm>
            <a:off x="4159250" y="1574096"/>
            <a:ext cx="3873500" cy="646331"/>
          </a:xfrm>
          <a:prstGeom prst="rect">
            <a:avLst/>
          </a:prstGeom>
        </p:spPr>
        <p:txBody>
          <a:bodyPr wrap="square">
            <a:spAutoFit/>
          </a:bodyPr>
          <a:lstStyle/>
          <a:p>
            <a:r>
              <a:rPr lang="en-US" dirty="0">
                <a:solidFill>
                  <a:srgbClr val="00B050"/>
                </a:solidFill>
              </a:rPr>
              <a:t>We’re going Calculate our measure and use Internet Sales as the bridge table.</a:t>
            </a:r>
          </a:p>
        </p:txBody>
      </p:sp>
    </p:spTree>
    <p:extLst>
      <p:ext uri="{BB962C8B-B14F-4D97-AF65-F5344CB8AC3E}">
        <p14:creationId xmlns:p14="http://schemas.microsoft.com/office/powerpoint/2010/main" val="71939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FE8BE-5DC9-447D-8E04-9630133E1F6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D9B7D2D9-979A-4B0F-9ADC-A5EC662B1264}"/>
              </a:ext>
            </a:extLst>
          </p:cNvPr>
          <p:cNvSpPr/>
          <p:nvPr/>
        </p:nvSpPr>
        <p:spPr>
          <a:xfrm>
            <a:off x="4806950" y="3056989"/>
            <a:ext cx="1123950" cy="369332"/>
          </a:xfrm>
          <a:prstGeom prst="rect">
            <a:avLst/>
          </a:prstGeom>
        </p:spPr>
        <p:txBody>
          <a:bodyPr wrap="square">
            <a:spAutoFit/>
          </a:bodyPr>
          <a:lstStyle/>
          <a:p>
            <a:r>
              <a:rPr lang="en-US" dirty="0">
                <a:solidFill>
                  <a:srgbClr val="00B050"/>
                </a:solidFill>
              </a:rPr>
              <a:t>It works!</a:t>
            </a:r>
          </a:p>
        </p:txBody>
      </p:sp>
      <p:sp>
        <p:nvSpPr>
          <p:cNvPr id="9" name="Rectangle 8">
            <a:extLst>
              <a:ext uri="{FF2B5EF4-FFF2-40B4-BE49-F238E27FC236}">
                <a16:creationId xmlns:a16="http://schemas.microsoft.com/office/drawing/2014/main" id="{4A2A6C4C-7458-47E9-9576-83EB4F3B64DB}"/>
              </a:ext>
            </a:extLst>
          </p:cNvPr>
          <p:cNvSpPr/>
          <p:nvPr/>
        </p:nvSpPr>
        <p:spPr>
          <a:xfrm>
            <a:off x="3829050" y="2235200"/>
            <a:ext cx="771526" cy="29971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67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20B45C04-AF95-433D-893E-5689D9E69C18}"/>
              </a:ext>
            </a:extLst>
          </p:cNvPr>
          <p:cNvPicPr>
            <a:picLocks noChangeAspect="1"/>
          </p:cNvPicPr>
          <p:nvPr/>
        </p:nvPicPr>
        <p:blipFill>
          <a:blip r:embed="rId5"/>
          <a:stretch>
            <a:fillRect/>
          </a:stretch>
        </p:blipFill>
        <p:spPr>
          <a:xfrm>
            <a:off x="1094677" y="1342734"/>
            <a:ext cx="10002646" cy="4172532"/>
          </a:xfrm>
          <a:prstGeom prst="rect">
            <a:avLst/>
          </a:prstGeom>
        </p:spPr>
      </p:pic>
      <p:sp>
        <p:nvSpPr>
          <p:cNvPr id="6" name="TextBox 5">
            <a:extLst>
              <a:ext uri="{FF2B5EF4-FFF2-40B4-BE49-F238E27FC236}">
                <a16:creationId xmlns:a16="http://schemas.microsoft.com/office/drawing/2014/main" id="{DCC542D3-D72A-4659-B9F4-DD87861301FD}"/>
              </a:ext>
            </a:extLst>
          </p:cNvPr>
          <p:cNvSpPr txBox="1"/>
          <p:nvPr/>
        </p:nvSpPr>
        <p:spPr>
          <a:xfrm>
            <a:off x="1324364" y="377367"/>
            <a:ext cx="9543272" cy="646331"/>
          </a:xfrm>
          <a:prstGeom prst="rect">
            <a:avLst/>
          </a:prstGeom>
          <a:noFill/>
        </p:spPr>
        <p:txBody>
          <a:bodyPr wrap="square" rtlCol="0">
            <a:spAutoFit/>
          </a:bodyPr>
          <a:lstStyle/>
          <a:p>
            <a:r>
              <a:rPr lang="en-US" dirty="0">
                <a:solidFill>
                  <a:schemeClr val="bg1"/>
                </a:solidFill>
              </a:rPr>
              <a:t>A product can be sold on many dates. A date can have multiple products. So there’s a many to many relationship between these to tables, but there’s no way to build a relationship. </a:t>
            </a:r>
          </a:p>
        </p:txBody>
      </p:sp>
      <p:sp>
        <p:nvSpPr>
          <p:cNvPr id="4" name="Rectangle 3">
            <a:extLst>
              <a:ext uri="{FF2B5EF4-FFF2-40B4-BE49-F238E27FC236}">
                <a16:creationId xmlns:a16="http://schemas.microsoft.com/office/drawing/2014/main" id="{93EC9310-B9F4-4F2C-A258-6283ED63BBEB}"/>
              </a:ext>
            </a:extLst>
          </p:cNvPr>
          <p:cNvSpPr/>
          <p:nvPr/>
        </p:nvSpPr>
        <p:spPr>
          <a:xfrm>
            <a:off x="1324363" y="5649636"/>
            <a:ext cx="9772959" cy="923330"/>
          </a:xfrm>
          <a:prstGeom prst="rect">
            <a:avLst/>
          </a:prstGeom>
        </p:spPr>
        <p:txBody>
          <a:bodyPr wrap="square">
            <a:spAutoFit/>
          </a:bodyPr>
          <a:lstStyle/>
          <a:p>
            <a:r>
              <a:rPr lang="en-US" dirty="0">
                <a:solidFill>
                  <a:schemeClr val="bg1"/>
                </a:solidFill>
              </a:rPr>
              <a:t>If you add a product to the date table, that wouldn’t work cause you would have only one product per date and vise versa on if you try it on the product table. What we need is a bridge table to store the relationship of when every single time a product sold and when it sold on.</a:t>
            </a:r>
          </a:p>
        </p:txBody>
      </p:sp>
    </p:spTree>
    <p:extLst>
      <p:ext uri="{BB962C8B-B14F-4D97-AF65-F5344CB8AC3E}">
        <p14:creationId xmlns:p14="http://schemas.microsoft.com/office/powerpoint/2010/main" val="78897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Filtering </a:t>
            </a:r>
            <a:r>
              <a:rPr lang="en-US" sz="2000" dirty="0">
                <a:solidFill>
                  <a:srgbClr val="F2C812"/>
                </a:solidFill>
              </a:rPr>
              <a:t>(20min)</a:t>
            </a:r>
            <a:endParaRPr lang="en-US" sz="2000" dirty="0"/>
          </a:p>
          <a:p>
            <a:pPr>
              <a:buClr>
                <a:srgbClr val="F2C812"/>
              </a:buClr>
            </a:pPr>
            <a:r>
              <a:rPr lang="en-US" sz="2000" dirty="0"/>
              <a:t>Cross-Filtering and Time Intelligence </a:t>
            </a:r>
            <a:r>
              <a:rPr lang="en-US" sz="2000" dirty="0">
                <a:solidFill>
                  <a:srgbClr val="F2C812"/>
                </a:solidFill>
              </a:rPr>
              <a:t>(20min)</a:t>
            </a:r>
            <a:endParaRPr lang="en-US" sz="2000" dirty="0"/>
          </a:p>
          <a:p>
            <a:pPr>
              <a:buClr>
                <a:srgbClr val="F2C812"/>
              </a:buClr>
            </a:pPr>
            <a:r>
              <a:rPr lang="en-US" sz="2000" dirty="0"/>
              <a:t>Many to Many with DAX </a:t>
            </a:r>
            <a:r>
              <a:rPr lang="en-US" sz="2000" dirty="0">
                <a:solidFill>
                  <a:srgbClr val="F2C812"/>
                </a:solidFill>
              </a:rPr>
              <a:t>(15min)</a:t>
            </a:r>
            <a:endParaRPr lang="en-US" sz="2000" dirty="0"/>
          </a:p>
          <a:p>
            <a:pPr>
              <a:buClr>
                <a:srgbClr val="F2C812"/>
              </a:buClr>
            </a:pPr>
            <a:r>
              <a:rPr lang="en-US" sz="2000" dirty="0"/>
              <a:t>Creating a Bridge Table </a:t>
            </a:r>
            <a:r>
              <a:rPr lang="en-US" sz="2000" dirty="0">
                <a:solidFill>
                  <a:srgbClr val="F2C812"/>
                </a:solidFill>
              </a:rPr>
              <a:t>(20min)</a:t>
            </a:r>
            <a:endParaRPr lang="en-US" sz="2000" dirty="0"/>
          </a:p>
          <a:p>
            <a:pPr>
              <a:buClr>
                <a:srgbClr val="F2C812"/>
              </a:buClr>
            </a:pPr>
            <a:r>
              <a:rPr lang="en-US" sz="2000" dirty="0"/>
              <a:t>Role Playing Tables with DAX </a:t>
            </a:r>
            <a:r>
              <a:rPr lang="en-US" sz="2000" dirty="0">
                <a:solidFill>
                  <a:srgbClr val="F2C812"/>
                </a:solidFill>
              </a:rPr>
              <a:t>(20min)</a:t>
            </a:r>
            <a:endParaRPr lang="en-US" sz="2000" dirty="0"/>
          </a:p>
          <a:p>
            <a:pPr>
              <a:buClr>
                <a:srgbClr val="F2C812"/>
              </a:buClr>
            </a:pPr>
            <a:r>
              <a:rPr lang="en-US" sz="2000" dirty="0"/>
              <a:t>Role Playing Tables without DAX </a:t>
            </a:r>
            <a:r>
              <a:rPr lang="en-US" sz="2000" dirty="0">
                <a:solidFill>
                  <a:srgbClr val="F2C812"/>
                </a:solidFill>
              </a:rPr>
              <a:t>(20min)</a:t>
            </a:r>
            <a:endParaRPr lang="en-US" sz="2000" dirty="0"/>
          </a:p>
          <a:p>
            <a:pPr>
              <a:buClr>
                <a:srgbClr val="F2C812"/>
              </a:buClr>
            </a:pPr>
            <a:r>
              <a:rPr lang="en-US" sz="2000" dirty="0"/>
              <a:t>Mismatched Granularities </a:t>
            </a:r>
            <a:r>
              <a:rPr lang="en-US" sz="2000" dirty="0">
                <a:solidFill>
                  <a:srgbClr val="F2C812"/>
                </a:solidFill>
              </a:rPr>
              <a:t>(30min)</a:t>
            </a:r>
            <a:endParaRPr lang="en-US" sz="2000" dirty="0"/>
          </a:p>
          <a:p>
            <a:pPr>
              <a:buClr>
                <a:srgbClr val="F2C812"/>
              </a:buClr>
            </a:pPr>
            <a:r>
              <a:rPr lang="en-US" sz="2000" dirty="0"/>
              <a:t>Weighted Allocation </a:t>
            </a:r>
            <a:r>
              <a:rPr lang="en-US" sz="2000" dirty="0">
                <a:solidFill>
                  <a:srgbClr val="F2C812"/>
                </a:solidFill>
              </a:rPr>
              <a:t>(20min)</a:t>
            </a:r>
            <a:endParaRPr lang="en-US" sz="2000" dirty="0"/>
          </a:p>
          <a:p>
            <a:pPr>
              <a:buClr>
                <a:srgbClr val="F2C812"/>
              </a:buClr>
            </a:pPr>
            <a:r>
              <a:rPr lang="en-US" sz="2000" dirty="0"/>
              <a:t>Data Refresh Overview </a:t>
            </a:r>
            <a:r>
              <a:rPr lang="en-US" sz="2000" dirty="0">
                <a:solidFill>
                  <a:srgbClr val="F2C812"/>
                </a:solidFill>
              </a:rPr>
              <a:t>(20min)</a:t>
            </a:r>
          </a:p>
          <a:p>
            <a:pPr>
              <a:buClr>
                <a:srgbClr val="F2C812"/>
              </a:buClr>
            </a:pPr>
            <a:r>
              <a:rPr lang="en-US" sz="2000" dirty="0"/>
              <a:t>Scheduling Data Refresh </a:t>
            </a:r>
            <a:r>
              <a:rPr lang="en-US" sz="2000" dirty="0">
                <a:solidFill>
                  <a:srgbClr val="F2C812"/>
                </a:solidFill>
              </a:rPr>
              <a:t>(20min)</a:t>
            </a:r>
          </a:p>
          <a:p>
            <a:pPr>
              <a:buClr>
                <a:srgbClr val="F2C812"/>
              </a:buClr>
            </a:pPr>
            <a:r>
              <a:rPr lang="en-US" sz="2000" dirty="0"/>
              <a:t>Implementing Row Level Security </a:t>
            </a:r>
            <a:r>
              <a:rPr lang="en-US" sz="2000" dirty="0">
                <a:solidFill>
                  <a:srgbClr val="F2C812"/>
                </a:solidFill>
              </a:rPr>
              <a:t>(20min)</a:t>
            </a:r>
          </a:p>
          <a:p>
            <a:pPr>
              <a:buClr>
                <a:srgbClr val="F2C812"/>
              </a:buClr>
            </a:pPr>
            <a:r>
              <a:rPr lang="en-US" sz="2000" dirty="0"/>
              <a:t>Implementing Dynamic Security </a:t>
            </a:r>
            <a:r>
              <a:rPr lang="en-US" sz="2000" dirty="0">
                <a:solidFill>
                  <a:srgbClr val="F2C812"/>
                </a:solidFill>
              </a:rPr>
              <a:t>(15min)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310F2862-2851-4E44-BD80-47B5D729DD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FE8BE-5DC9-447D-8E04-9630133E1F6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D9B7D2D9-979A-4B0F-9ADC-A5EC662B1264}"/>
              </a:ext>
            </a:extLst>
          </p:cNvPr>
          <p:cNvSpPr/>
          <p:nvPr/>
        </p:nvSpPr>
        <p:spPr>
          <a:xfrm>
            <a:off x="4748027" y="1560699"/>
            <a:ext cx="3529074" cy="1194377"/>
          </a:xfrm>
          <a:prstGeom prst="rect">
            <a:avLst/>
          </a:prstGeom>
        </p:spPr>
        <p:txBody>
          <a:bodyPr wrap="square">
            <a:spAutoFit/>
          </a:bodyPr>
          <a:lstStyle/>
          <a:p>
            <a:r>
              <a:rPr lang="en-US" dirty="0">
                <a:solidFill>
                  <a:srgbClr val="00B050"/>
                </a:solidFill>
              </a:rPr>
              <a:t>Calculate allows us to control the </a:t>
            </a:r>
            <a:r>
              <a:rPr lang="en-US" b="1" dirty="0">
                <a:solidFill>
                  <a:srgbClr val="7030A0"/>
                </a:solidFill>
              </a:rPr>
              <a:t>filter</a:t>
            </a:r>
            <a:r>
              <a:rPr lang="en-US" dirty="0">
                <a:solidFill>
                  <a:srgbClr val="00B050"/>
                </a:solidFill>
              </a:rPr>
              <a:t> context. It says use the </a:t>
            </a:r>
            <a:r>
              <a:rPr lang="en-US" b="1" dirty="0">
                <a:solidFill>
                  <a:srgbClr val="F2C812"/>
                </a:solidFill>
              </a:rPr>
              <a:t>bridge</a:t>
            </a:r>
            <a:r>
              <a:rPr lang="en-US" dirty="0">
                <a:solidFill>
                  <a:srgbClr val="00B050"/>
                </a:solidFill>
              </a:rPr>
              <a:t> table and pass the </a:t>
            </a:r>
            <a:r>
              <a:rPr lang="en-US" b="1" dirty="0">
                <a:solidFill>
                  <a:srgbClr val="7030A0"/>
                </a:solidFill>
              </a:rPr>
              <a:t>filter</a:t>
            </a:r>
            <a:r>
              <a:rPr lang="en-US" dirty="0">
                <a:solidFill>
                  <a:srgbClr val="00B050"/>
                </a:solidFill>
              </a:rPr>
              <a:t> through that </a:t>
            </a:r>
            <a:r>
              <a:rPr lang="en-US" b="1" dirty="0">
                <a:solidFill>
                  <a:srgbClr val="F2C812"/>
                </a:solidFill>
              </a:rPr>
              <a:t>bridge</a:t>
            </a:r>
            <a:r>
              <a:rPr lang="en-US" dirty="0">
                <a:solidFill>
                  <a:srgbClr val="00B050"/>
                </a:solidFill>
              </a:rPr>
              <a:t> table.</a:t>
            </a:r>
          </a:p>
        </p:txBody>
      </p:sp>
      <p:cxnSp>
        <p:nvCxnSpPr>
          <p:cNvPr id="11" name="Straight Arrow Connector 10">
            <a:extLst>
              <a:ext uri="{FF2B5EF4-FFF2-40B4-BE49-F238E27FC236}">
                <a16:creationId xmlns:a16="http://schemas.microsoft.com/office/drawing/2014/main" id="{0A1DA43C-5078-42C9-83F8-9FA6E55DE4D5}"/>
              </a:ext>
            </a:extLst>
          </p:cNvPr>
          <p:cNvCxnSpPr>
            <a:cxnSpLocks/>
          </p:cNvCxnSpPr>
          <p:nvPr/>
        </p:nvCxnSpPr>
        <p:spPr>
          <a:xfrm flipH="1">
            <a:off x="2897578" y="2067338"/>
            <a:ext cx="1700179" cy="0"/>
          </a:xfrm>
          <a:prstGeom prst="straightConnector1">
            <a:avLst/>
          </a:prstGeom>
          <a:ln w="50800">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72D77E-D83D-4708-89D1-1F68DF54CC08}"/>
              </a:ext>
            </a:extLst>
          </p:cNvPr>
          <p:cNvCxnSpPr>
            <a:cxnSpLocks/>
          </p:cNvCxnSpPr>
          <p:nvPr/>
        </p:nvCxnSpPr>
        <p:spPr>
          <a:xfrm flipH="1">
            <a:off x="2897578" y="1884887"/>
            <a:ext cx="170017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662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8E39326B-8F63-4EEA-B04F-4C602F00AF7B}"/>
              </a:ext>
            </a:extLst>
          </p:cNvPr>
          <p:cNvPicPr>
            <a:picLocks noChangeAspect="1"/>
          </p:cNvPicPr>
          <p:nvPr/>
        </p:nvPicPr>
        <p:blipFill>
          <a:blip r:embed="rId5"/>
          <a:stretch>
            <a:fillRect/>
          </a:stretch>
        </p:blipFill>
        <p:spPr>
          <a:xfrm>
            <a:off x="0" y="2677"/>
            <a:ext cx="12192000" cy="6852646"/>
          </a:xfrm>
          <a:prstGeom prst="rect">
            <a:avLst/>
          </a:prstGeom>
        </p:spPr>
      </p:pic>
      <p:sp>
        <p:nvSpPr>
          <p:cNvPr id="5" name="Rectangle 4">
            <a:extLst>
              <a:ext uri="{FF2B5EF4-FFF2-40B4-BE49-F238E27FC236}">
                <a16:creationId xmlns:a16="http://schemas.microsoft.com/office/drawing/2014/main" id="{EDE67965-678F-4377-8836-E799DF78741C}"/>
              </a:ext>
            </a:extLst>
          </p:cNvPr>
          <p:cNvSpPr/>
          <p:nvPr/>
        </p:nvSpPr>
        <p:spPr>
          <a:xfrm>
            <a:off x="4593481" y="2318325"/>
            <a:ext cx="3529074" cy="923330"/>
          </a:xfrm>
          <a:prstGeom prst="rect">
            <a:avLst/>
          </a:prstGeom>
        </p:spPr>
        <p:txBody>
          <a:bodyPr wrap="square">
            <a:spAutoFit/>
          </a:bodyPr>
          <a:lstStyle/>
          <a:p>
            <a:r>
              <a:rPr lang="en-US" dirty="0">
                <a:solidFill>
                  <a:srgbClr val="00B050"/>
                </a:solidFill>
              </a:rPr>
              <a:t>If we look at Time Intelligence, you can see it still works and now we have the best of both worlds.</a:t>
            </a:r>
          </a:p>
        </p:txBody>
      </p:sp>
      <p:sp>
        <p:nvSpPr>
          <p:cNvPr id="6" name="Rectangle 5">
            <a:extLst>
              <a:ext uri="{FF2B5EF4-FFF2-40B4-BE49-F238E27FC236}">
                <a16:creationId xmlns:a16="http://schemas.microsoft.com/office/drawing/2014/main" id="{E8545F99-6F13-47DB-9043-60D5B1122DDE}"/>
              </a:ext>
            </a:extLst>
          </p:cNvPr>
          <p:cNvSpPr/>
          <p:nvPr/>
        </p:nvSpPr>
        <p:spPr>
          <a:xfrm>
            <a:off x="3412902" y="4986069"/>
            <a:ext cx="4349045" cy="369332"/>
          </a:xfrm>
          <a:prstGeom prst="rect">
            <a:avLst/>
          </a:prstGeom>
        </p:spPr>
        <p:txBody>
          <a:bodyPr wrap="square">
            <a:spAutoFit/>
          </a:bodyPr>
          <a:lstStyle/>
          <a:p>
            <a:r>
              <a:rPr lang="en-US" dirty="0">
                <a:solidFill>
                  <a:srgbClr val="00B050"/>
                </a:solidFill>
              </a:rPr>
              <a:t>Now, we have solved the business problem!</a:t>
            </a:r>
          </a:p>
        </p:txBody>
      </p:sp>
    </p:spTree>
    <p:extLst>
      <p:ext uri="{BB962C8B-B14F-4D97-AF65-F5344CB8AC3E}">
        <p14:creationId xmlns:p14="http://schemas.microsoft.com/office/powerpoint/2010/main" val="201696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466593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Bi-Directional Filtering</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 with DAX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9439564"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Specifically the reason why we don’t use this anymore is because now we can just turn on Both directions, which we didn’t have in the past.</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E0FB3687-BBDD-4EC9-90BE-5E23EFA9AD87}"/>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Problem with the date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Solving the problem using DAX</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6348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Creating a Bridge Table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1B067A84-9C8E-4FCC-BAA2-8B65820ED5A3}"/>
              </a:ext>
            </a:extLst>
          </p:cNvPr>
          <p:cNvSpPr/>
          <p:nvPr/>
        </p:nvSpPr>
        <p:spPr>
          <a:xfrm>
            <a:off x="629391" y="5114835"/>
            <a:ext cx="10842127" cy="1200329"/>
          </a:xfrm>
          <a:prstGeom prst="rect">
            <a:avLst/>
          </a:prstGeom>
        </p:spPr>
        <p:txBody>
          <a:bodyPr wrap="square">
            <a:spAutoFit/>
          </a:bodyPr>
          <a:lstStyle/>
          <a:p>
            <a:r>
              <a:rPr lang="en-US"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Tree>
    <p:extLst>
      <p:ext uri="{BB962C8B-B14F-4D97-AF65-F5344CB8AC3E}">
        <p14:creationId xmlns:p14="http://schemas.microsoft.com/office/powerpoint/2010/main" val="3073419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Creating a Bridge</a:t>
            </a:r>
            <a:r>
              <a:rPr kumimoji="0" lang="en-US" sz="47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Table (Factless Fact)</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4953991"/>
            <a:ext cx="11476934" cy="1574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 bridge table</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is a table that essentially stores a relationship between two tables. </a:t>
            </a:r>
            <a:r>
              <a:rPr lang="en-US" sz="2000" dirty="0">
                <a:solidFill>
                  <a:prstClr val="white"/>
                </a:solidFill>
                <a:latin typeface="Segoe UI Light" panose="020B0502040204020203" pitchFamily="34" charset="0"/>
                <a:cs typeface="Segoe UI Light" panose="020B0502040204020203" pitchFamily="34" charset="0"/>
              </a:rPr>
              <a:t>What most people do, is add the </a:t>
            </a:r>
            <a:r>
              <a:rPr lang="en-US" sz="2000" dirty="0" err="1">
                <a:solidFill>
                  <a:prstClr val="white"/>
                </a:solidFill>
                <a:latin typeface="Segoe UI Light" panose="020B0502040204020203" pitchFamily="34" charset="0"/>
                <a:cs typeface="Segoe UI Light" panose="020B0502040204020203" pitchFamily="34" charset="0"/>
              </a:rPr>
              <a:t>JobID</a:t>
            </a:r>
            <a:r>
              <a:rPr lang="en-US" sz="2000" dirty="0">
                <a:solidFill>
                  <a:prstClr val="white"/>
                </a:solidFill>
                <a:latin typeface="Segoe UI Light" panose="020B0502040204020203" pitchFamily="34" charset="0"/>
                <a:cs typeface="Segoe UI Light" panose="020B0502040204020203" pitchFamily="34" charset="0"/>
              </a:rPr>
              <a:t> to the Customers table. That works one time, until you have a customer that’s had multiple jobs in the last few months; therefore, this doesn’t work anymore. So that’s not a good way to build a relationship and a lot of times that’s not even an option. A better way is a bridge table. Each customer will have an entry in the bridge table for each job that they held, plus other attributes </a:t>
            </a:r>
            <a:r>
              <a:rPr lang="en-US" sz="2000" dirty="0" err="1">
                <a:solidFill>
                  <a:prstClr val="white"/>
                </a:solidFill>
                <a:latin typeface="Segoe UI Light" panose="020B0502040204020203" pitchFamily="34" charset="0"/>
                <a:cs typeface="Segoe UI Light" panose="020B0502040204020203" pitchFamily="34" charset="0"/>
              </a:rPr>
              <a:t>ie</a:t>
            </a:r>
            <a:r>
              <a:rPr lang="en-US" sz="2000" dirty="0">
                <a:solidFill>
                  <a:prstClr val="white"/>
                </a:solidFill>
                <a:latin typeface="Segoe UI Light" panose="020B0502040204020203" pitchFamily="34" charset="0"/>
                <a:cs typeface="Segoe UI Light" panose="020B0502040204020203" pitchFamily="34" charset="0"/>
              </a:rPr>
              <a:t>. start date, etc.</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3213570257"/>
              </p:ext>
            </p:extLst>
          </p:nvPr>
        </p:nvGraphicFramePr>
        <p:xfrm>
          <a:off x="1789591" y="1505674"/>
          <a:ext cx="1915060" cy="1518356"/>
        </p:xfrm>
        <a:graphic>
          <a:graphicData uri="http://schemas.openxmlformats.org/drawingml/2006/table">
            <a:tbl>
              <a:tblPr firstRow="1" bandRow="1">
                <a:tableStyleId>{5C22544A-7EE6-4342-B048-85BDC9FD1C3A}</a:tableStyleId>
              </a:tblPr>
              <a:tblGrid>
                <a:gridCol w="1915060">
                  <a:extLst>
                    <a:ext uri="{9D8B030D-6E8A-4147-A177-3AD203B41FA5}">
                      <a16:colId xmlns:a16="http://schemas.microsoft.com/office/drawing/2014/main" val="1231649689"/>
                    </a:ext>
                  </a:extLst>
                </a:gridCol>
              </a:tblGrid>
              <a:tr h="379589">
                <a:tc>
                  <a:txBody>
                    <a:bodyPr/>
                    <a:lstStyle/>
                    <a:p>
                      <a:r>
                        <a:rPr lang="en-US" dirty="0"/>
                        <a:t>Customers</a:t>
                      </a:r>
                    </a:p>
                  </a:txBody>
                  <a:tcPr/>
                </a:tc>
                <a:extLst>
                  <a:ext uri="{0D108BD9-81ED-4DB2-BD59-A6C34878D82A}">
                    <a16:rowId xmlns:a16="http://schemas.microsoft.com/office/drawing/2014/main" val="677584064"/>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CustomerName</a:t>
                      </a:r>
                      <a:endParaRPr lang="en-US" dirty="0"/>
                    </a:p>
                  </a:txBody>
                  <a:tcPr/>
                </a:tc>
                <a:extLst>
                  <a:ext uri="{0D108BD9-81ED-4DB2-BD59-A6C34878D82A}">
                    <a16:rowId xmlns:a16="http://schemas.microsoft.com/office/drawing/2014/main" val="3542473306"/>
                  </a:ext>
                </a:extLst>
              </a:tr>
              <a:tr h="379589">
                <a:tc>
                  <a:txBody>
                    <a:bodyPr/>
                    <a:lstStyle/>
                    <a:p>
                      <a:r>
                        <a:rPr lang="en-US" dirty="0"/>
                        <a:t>     Address</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CD08BA33-9DFE-4F5B-9B5E-C9DC0CEBF4C4}"/>
              </a:ext>
            </a:extLst>
          </p:cNvPr>
          <p:cNvGraphicFramePr>
            <a:graphicFrameLocks noGrp="1"/>
          </p:cNvGraphicFramePr>
          <p:nvPr>
            <p:extLst>
              <p:ext uri="{D42A27DB-BD31-4B8C-83A1-F6EECF244321}">
                <p14:modId xmlns:p14="http://schemas.microsoft.com/office/powerpoint/2010/main" val="1741089192"/>
              </p:ext>
            </p:extLst>
          </p:nvPr>
        </p:nvGraphicFramePr>
        <p:xfrm>
          <a:off x="5138157" y="3032316"/>
          <a:ext cx="2082039" cy="1518356"/>
        </p:xfrm>
        <a:graphic>
          <a:graphicData uri="http://schemas.openxmlformats.org/drawingml/2006/table">
            <a:tbl>
              <a:tblPr firstRow="1" bandRow="1">
                <a:tableStyleId>{5C22544A-7EE6-4342-B048-85BDC9FD1C3A}</a:tableStyleId>
              </a:tblPr>
              <a:tblGrid>
                <a:gridCol w="2082039">
                  <a:extLst>
                    <a:ext uri="{9D8B030D-6E8A-4147-A177-3AD203B41FA5}">
                      <a16:colId xmlns:a16="http://schemas.microsoft.com/office/drawing/2014/main" val="1231649689"/>
                    </a:ext>
                  </a:extLst>
                </a:gridCol>
              </a:tblGrid>
              <a:tr h="379589">
                <a:tc>
                  <a:txBody>
                    <a:bodyPr/>
                    <a:lstStyle/>
                    <a:p>
                      <a:r>
                        <a:rPr lang="en-US" dirty="0" err="1"/>
                        <a:t>CustomerJobBridge</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BridgeID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1324232117"/>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3830263868"/>
              </p:ext>
            </p:extLst>
          </p:nvPr>
        </p:nvGraphicFramePr>
        <p:xfrm>
          <a:off x="8487348" y="1513960"/>
          <a:ext cx="1915061" cy="1518356"/>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a:t>Jobs</a:t>
                      </a:r>
                    </a:p>
                  </a:txBody>
                  <a:tcPr/>
                </a:tc>
                <a:extLst>
                  <a:ext uri="{0D108BD9-81ED-4DB2-BD59-A6C34878D82A}">
                    <a16:rowId xmlns:a16="http://schemas.microsoft.com/office/drawing/2014/main" val="677584064"/>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JobName</a:t>
                      </a:r>
                      <a:endParaRPr lang="en-US" dirty="0"/>
                    </a:p>
                  </a:txBody>
                  <a:tcPr/>
                </a:tc>
                <a:extLst>
                  <a:ext uri="{0D108BD9-81ED-4DB2-BD59-A6C34878D82A}">
                    <a16:rowId xmlns:a16="http://schemas.microsoft.com/office/drawing/2014/main" val="3542473306"/>
                  </a:ext>
                </a:extLst>
              </a:tr>
              <a:tr h="379589">
                <a:tc>
                  <a:txBody>
                    <a:bodyPr/>
                    <a:lstStyle/>
                    <a:p>
                      <a:r>
                        <a:rPr lang="en-US" dirty="0"/>
                        <a:t>     Description</a:t>
                      </a:r>
                    </a:p>
                  </a:txBody>
                  <a:tcPr/>
                </a:tc>
                <a:extLst>
                  <a:ext uri="{0D108BD9-81ED-4DB2-BD59-A6C34878D82A}">
                    <a16:rowId xmlns:a16="http://schemas.microsoft.com/office/drawing/2014/main" val="1324232117"/>
                  </a:ext>
                </a:extLst>
              </a:tr>
            </a:tbl>
          </a:graphicData>
        </a:graphic>
      </p:graphicFrame>
      <p:cxnSp>
        <p:nvCxnSpPr>
          <p:cNvPr id="3" name="Straight Connector 2">
            <a:extLst>
              <a:ext uri="{FF2B5EF4-FFF2-40B4-BE49-F238E27FC236}">
                <a16:creationId xmlns:a16="http://schemas.microsoft.com/office/drawing/2014/main" id="{8657989D-628D-4CA7-87E0-8B9419C0B888}"/>
              </a:ext>
            </a:extLst>
          </p:cNvPr>
          <p:cNvCxnSpPr>
            <a:cxnSpLocks/>
          </p:cNvCxnSpPr>
          <p:nvPr/>
        </p:nvCxnSpPr>
        <p:spPr>
          <a:xfrm>
            <a:off x="3883231" y="2072697"/>
            <a:ext cx="440574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0CC9E3-A39C-4F1C-BB54-1554B54EE063}"/>
              </a:ext>
            </a:extLst>
          </p:cNvPr>
          <p:cNvSpPr/>
          <p:nvPr/>
        </p:nvSpPr>
        <p:spPr>
          <a:xfrm>
            <a:off x="2054432" y="1880542"/>
            <a:ext cx="1341912" cy="38431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5FD0FA-7E3A-4127-B816-2BB7926163BC}"/>
              </a:ext>
            </a:extLst>
          </p:cNvPr>
          <p:cNvSpPr/>
          <p:nvPr/>
        </p:nvSpPr>
        <p:spPr>
          <a:xfrm>
            <a:off x="8676487" y="1880542"/>
            <a:ext cx="815891"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lose">
            <a:extLst>
              <a:ext uri="{FF2B5EF4-FFF2-40B4-BE49-F238E27FC236}">
                <a16:creationId xmlns:a16="http://schemas.microsoft.com/office/drawing/2014/main" id="{9B5DC9DC-5F4E-45ED-B2E7-55E82C05E9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615497"/>
            <a:ext cx="914400" cy="914400"/>
          </a:xfrm>
          <a:prstGeom prst="rect">
            <a:avLst/>
          </a:prstGeom>
        </p:spPr>
      </p:pic>
    </p:spTree>
    <p:extLst>
      <p:ext uri="{BB962C8B-B14F-4D97-AF65-F5344CB8AC3E}">
        <p14:creationId xmlns:p14="http://schemas.microsoft.com/office/powerpoint/2010/main" val="151597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7"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Creating a Bridge</a:t>
            </a:r>
            <a:r>
              <a:rPr kumimoji="0" lang="en-US" sz="47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Table (Factless Fact)</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4953991"/>
            <a:ext cx="11476934" cy="1574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 bridge table</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is a table that essentially stores a relationship between two tables. </a:t>
            </a:r>
            <a:r>
              <a:rPr lang="en-US" sz="2000" dirty="0">
                <a:solidFill>
                  <a:prstClr val="white"/>
                </a:solidFill>
                <a:latin typeface="Segoe UI Light" panose="020B0502040204020203" pitchFamily="34" charset="0"/>
                <a:cs typeface="Segoe UI Light" panose="020B0502040204020203" pitchFamily="34" charset="0"/>
              </a:rPr>
              <a:t>What most people do, is add the </a:t>
            </a:r>
            <a:r>
              <a:rPr lang="en-US" sz="2000" dirty="0" err="1">
                <a:solidFill>
                  <a:prstClr val="white"/>
                </a:solidFill>
                <a:latin typeface="Segoe UI Light" panose="020B0502040204020203" pitchFamily="34" charset="0"/>
                <a:cs typeface="Segoe UI Light" panose="020B0502040204020203" pitchFamily="34" charset="0"/>
              </a:rPr>
              <a:t>JobID</a:t>
            </a:r>
            <a:r>
              <a:rPr lang="en-US" sz="2000" dirty="0">
                <a:solidFill>
                  <a:prstClr val="white"/>
                </a:solidFill>
                <a:latin typeface="Segoe UI Light" panose="020B0502040204020203" pitchFamily="34" charset="0"/>
                <a:cs typeface="Segoe UI Light" panose="020B0502040204020203" pitchFamily="34" charset="0"/>
              </a:rPr>
              <a:t> to the Customers table. That works one time, until you have a customer that’s had multiple jobs in the last few months; therefore, this doesn’t work anymore. So that’s not a good way to build a relationship and a lot of times that’s not even an option. A better way is a bridge table. Each customer will have an entry in the bridge table for each job that they held, plus other attributes </a:t>
            </a:r>
            <a:r>
              <a:rPr lang="en-US" sz="2000" dirty="0" err="1">
                <a:solidFill>
                  <a:prstClr val="white"/>
                </a:solidFill>
                <a:latin typeface="Segoe UI Light" panose="020B0502040204020203" pitchFamily="34" charset="0"/>
                <a:cs typeface="Segoe UI Light" panose="020B0502040204020203" pitchFamily="34" charset="0"/>
              </a:rPr>
              <a:t>ie</a:t>
            </a:r>
            <a:r>
              <a:rPr lang="en-US" sz="2000" dirty="0">
                <a:solidFill>
                  <a:prstClr val="white"/>
                </a:solidFill>
                <a:latin typeface="Segoe UI Light" panose="020B0502040204020203" pitchFamily="34" charset="0"/>
                <a:cs typeface="Segoe UI Light" panose="020B0502040204020203" pitchFamily="34" charset="0"/>
              </a:rPr>
              <a:t>. start date, etc.</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nvPr>
        </p:nvGraphicFramePr>
        <p:xfrm>
          <a:off x="1789591" y="1505674"/>
          <a:ext cx="1915060" cy="1518356"/>
        </p:xfrm>
        <a:graphic>
          <a:graphicData uri="http://schemas.openxmlformats.org/drawingml/2006/table">
            <a:tbl>
              <a:tblPr firstRow="1" bandRow="1">
                <a:tableStyleId>{5C22544A-7EE6-4342-B048-85BDC9FD1C3A}</a:tableStyleId>
              </a:tblPr>
              <a:tblGrid>
                <a:gridCol w="1915060">
                  <a:extLst>
                    <a:ext uri="{9D8B030D-6E8A-4147-A177-3AD203B41FA5}">
                      <a16:colId xmlns:a16="http://schemas.microsoft.com/office/drawing/2014/main" val="1231649689"/>
                    </a:ext>
                  </a:extLst>
                </a:gridCol>
              </a:tblGrid>
              <a:tr h="379589">
                <a:tc>
                  <a:txBody>
                    <a:bodyPr/>
                    <a:lstStyle/>
                    <a:p>
                      <a:r>
                        <a:rPr lang="en-US" dirty="0"/>
                        <a:t>Customers</a:t>
                      </a:r>
                    </a:p>
                  </a:txBody>
                  <a:tcPr/>
                </a:tc>
                <a:extLst>
                  <a:ext uri="{0D108BD9-81ED-4DB2-BD59-A6C34878D82A}">
                    <a16:rowId xmlns:a16="http://schemas.microsoft.com/office/drawing/2014/main" val="677584064"/>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CustomerName</a:t>
                      </a:r>
                      <a:endParaRPr lang="en-US" dirty="0"/>
                    </a:p>
                  </a:txBody>
                  <a:tcPr/>
                </a:tc>
                <a:extLst>
                  <a:ext uri="{0D108BD9-81ED-4DB2-BD59-A6C34878D82A}">
                    <a16:rowId xmlns:a16="http://schemas.microsoft.com/office/drawing/2014/main" val="3542473306"/>
                  </a:ext>
                </a:extLst>
              </a:tr>
              <a:tr h="379589">
                <a:tc>
                  <a:txBody>
                    <a:bodyPr/>
                    <a:lstStyle/>
                    <a:p>
                      <a:r>
                        <a:rPr lang="en-US" dirty="0"/>
                        <a:t>     Address</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CD08BA33-9DFE-4F5B-9B5E-C9DC0CEBF4C4}"/>
              </a:ext>
            </a:extLst>
          </p:cNvPr>
          <p:cNvGraphicFramePr>
            <a:graphicFrameLocks noGrp="1"/>
          </p:cNvGraphicFramePr>
          <p:nvPr>
            <p:extLst/>
          </p:nvPr>
        </p:nvGraphicFramePr>
        <p:xfrm>
          <a:off x="5138157" y="3032316"/>
          <a:ext cx="2082039" cy="1518356"/>
        </p:xfrm>
        <a:graphic>
          <a:graphicData uri="http://schemas.openxmlformats.org/drawingml/2006/table">
            <a:tbl>
              <a:tblPr firstRow="1" bandRow="1">
                <a:tableStyleId>{5C22544A-7EE6-4342-B048-85BDC9FD1C3A}</a:tableStyleId>
              </a:tblPr>
              <a:tblGrid>
                <a:gridCol w="2082039">
                  <a:extLst>
                    <a:ext uri="{9D8B030D-6E8A-4147-A177-3AD203B41FA5}">
                      <a16:colId xmlns:a16="http://schemas.microsoft.com/office/drawing/2014/main" val="1231649689"/>
                    </a:ext>
                  </a:extLst>
                </a:gridCol>
              </a:tblGrid>
              <a:tr h="379589">
                <a:tc>
                  <a:txBody>
                    <a:bodyPr/>
                    <a:lstStyle/>
                    <a:p>
                      <a:r>
                        <a:rPr lang="en-US" dirty="0" err="1"/>
                        <a:t>CustomerJobBridge</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BridgeID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1324232117"/>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nvPr>
        </p:nvGraphicFramePr>
        <p:xfrm>
          <a:off x="8487348" y="1513960"/>
          <a:ext cx="1915061" cy="1518356"/>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a:t>Jobs</a:t>
                      </a:r>
                    </a:p>
                  </a:txBody>
                  <a:tcPr/>
                </a:tc>
                <a:extLst>
                  <a:ext uri="{0D108BD9-81ED-4DB2-BD59-A6C34878D82A}">
                    <a16:rowId xmlns:a16="http://schemas.microsoft.com/office/drawing/2014/main" val="677584064"/>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JobName</a:t>
                      </a:r>
                      <a:endParaRPr lang="en-US" dirty="0"/>
                    </a:p>
                  </a:txBody>
                  <a:tcPr/>
                </a:tc>
                <a:extLst>
                  <a:ext uri="{0D108BD9-81ED-4DB2-BD59-A6C34878D82A}">
                    <a16:rowId xmlns:a16="http://schemas.microsoft.com/office/drawing/2014/main" val="3542473306"/>
                  </a:ext>
                </a:extLst>
              </a:tr>
              <a:tr h="379589">
                <a:tc>
                  <a:txBody>
                    <a:bodyPr/>
                    <a:lstStyle/>
                    <a:p>
                      <a:r>
                        <a:rPr lang="en-US" dirty="0"/>
                        <a:t>     Description</a:t>
                      </a:r>
                    </a:p>
                  </a:txBody>
                  <a:tcPr/>
                </a:tc>
                <a:extLst>
                  <a:ext uri="{0D108BD9-81ED-4DB2-BD59-A6C34878D82A}">
                    <a16:rowId xmlns:a16="http://schemas.microsoft.com/office/drawing/2014/main" val="1324232117"/>
                  </a:ext>
                </a:extLst>
              </a:tr>
            </a:tbl>
          </a:graphicData>
        </a:graphic>
      </p:graphicFrame>
      <p:cxnSp>
        <p:nvCxnSpPr>
          <p:cNvPr id="3" name="Straight Connector 2">
            <a:extLst>
              <a:ext uri="{FF2B5EF4-FFF2-40B4-BE49-F238E27FC236}">
                <a16:creationId xmlns:a16="http://schemas.microsoft.com/office/drawing/2014/main" id="{8657989D-628D-4CA7-87E0-8B9419C0B888}"/>
              </a:ext>
            </a:extLst>
          </p:cNvPr>
          <p:cNvCxnSpPr>
            <a:cxnSpLocks/>
          </p:cNvCxnSpPr>
          <p:nvPr/>
        </p:nvCxnSpPr>
        <p:spPr>
          <a:xfrm>
            <a:off x="3704651" y="2047164"/>
            <a:ext cx="1433506" cy="1959209"/>
          </a:xfrm>
          <a:prstGeom prst="line">
            <a:avLst/>
          </a:prstGeom>
          <a:ln w="57150">
            <a:solidFill>
              <a:srgbClr val="F2C81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0CC9E3-A39C-4F1C-BB54-1554B54EE063}"/>
              </a:ext>
            </a:extLst>
          </p:cNvPr>
          <p:cNvSpPr/>
          <p:nvPr/>
        </p:nvSpPr>
        <p:spPr>
          <a:xfrm>
            <a:off x="2054431" y="1880542"/>
            <a:ext cx="1650219"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5FD0FA-7E3A-4127-B816-2BB7926163BC}"/>
              </a:ext>
            </a:extLst>
          </p:cNvPr>
          <p:cNvSpPr/>
          <p:nvPr/>
        </p:nvSpPr>
        <p:spPr>
          <a:xfrm>
            <a:off x="8487347" y="1880542"/>
            <a:ext cx="1005031"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B410D906-750C-4420-9D76-F29944B66151}"/>
              </a:ext>
            </a:extLst>
          </p:cNvPr>
          <p:cNvCxnSpPr>
            <a:cxnSpLocks/>
          </p:cNvCxnSpPr>
          <p:nvPr/>
        </p:nvCxnSpPr>
        <p:spPr>
          <a:xfrm flipH="1">
            <a:off x="7220196" y="2047164"/>
            <a:ext cx="1267154" cy="234798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2591D01-8A64-4F00-8E38-0C991D48E32D}"/>
              </a:ext>
            </a:extLst>
          </p:cNvPr>
          <p:cNvSpPr/>
          <p:nvPr/>
        </p:nvSpPr>
        <p:spPr>
          <a:xfrm>
            <a:off x="5138157" y="3777846"/>
            <a:ext cx="1643643"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6D4AA-7303-44FA-A519-BB9753E36AA5}"/>
              </a:ext>
            </a:extLst>
          </p:cNvPr>
          <p:cNvSpPr/>
          <p:nvPr/>
        </p:nvSpPr>
        <p:spPr>
          <a:xfrm>
            <a:off x="5336438" y="4202993"/>
            <a:ext cx="1883758"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5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Factless Fact Table (Bridge)</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4</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4657FBAD-8BDF-4376-9681-B42E4C42B299}"/>
              </a:ext>
            </a:extLst>
          </p:cNvPr>
          <p:cNvSpPr/>
          <p:nvPr/>
        </p:nvSpPr>
        <p:spPr>
          <a:xfrm>
            <a:off x="629391" y="5114835"/>
            <a:ext cx="10842127" cy="1200329"/>
          </a:xfrm>
          <a:prstGeom prst="rect">
            <a:avLst/>
          </a:prstGeom>
        </p:spPr>
        <p:txBody>
          <a:bodyPr wrap="square">
            <a:spAutoFit/>
          </a:bodyPr>
          <a:lstStyle/>
          <a:p>
            <a:r>
              <a:rPr lang="en-US"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Tree>
    <p:extLst>
      <p:ext uri="{BB962C8B-B14F-4D97-AF65-F5344CB8AC3E}">
        <p14:creationId xmlns:p14="http://schemas.microsoft.com/office/powerpoint/2010/main" val="663815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03D.pbix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6" name="Picture 15">
            <a:extLst>
              <a:ext uri="{FF2B5EF4-FFF2-40B4-BE49-F238E27FC236}">
                <a16:creationId xmlns:a16="http://schemas.microsoft.com/office/drawing/2014/main" id="{EC0D5694-38F6-4B2E-B31C-823F6131BD3B}"/>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723065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98DD38-084C-4BAE-9022-B75188928AA1}"/>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81C3CB4-2A10-401D-A724-3F3F4B53CF58}"/>
              </a:ext>
            </a:extLst>
          </p:cNvPr>
          <p:cNvSpPr txBox="1"/>
          <p:nvPr/>
        </p:nvSpPr>
        <p:spPr>
          <a:xfrm>
            <a:off x="4509692" y="2542907"/>
            <a:ext cx="3933664" cy="646331"/>
          </a:xfrm>
          <a:prstGeom prst="rect">
            <a:avLst/>
          </a:prstGeom>
          <a:noFill/>
        </p:spPr>
        <p:txBody>
          <a:bodyPr wrap="square" rtlCol="0">
            <a:spAutoFit/>
          </a:bodyPr>
          <a:lstStyle/>
          <a:p>
            <a:r>
              <a:rPr lang="en-US" dirty="0"/>
              <a:t>As you can see, we only have a Customers table and a Jobs table now.</a:t>
            </a:r>
          </a:p>
        </p:txBody>
      </p:sp>
      <p:sp>
        <p:nvSpPr>
          <p:cNvPr id="6" name="Rectangle 5">
            <a:extLst>
              <a:ext uri="{FF2B5EF4-FFF2-40B4-BE49-F238E27FC236}">
                <a16:creationId xmlns:a16="http://schemas.microsoft.com/office/drawing/2014/main" id="{1627C9A7-C01E-4D82-97B5-A37776963320}"/>
              </a:ext>
            </a:extLst>
          </p:cNvPr>
          <p:cNvSpPr/>
          <p:nvPr/>
        </p:nvSpPr>
        <p:spPr>
          <a:xfrm>
            <a:off x="10426535" y="2219244"/>
            <a:ext cx="1187533" cy="6463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434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689B6B-62AD-434D-A3E9-2907EF6B2C5C}"/>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CF62D83-712C-402E-8A0F-E96C9446ECDA}"/>
              </a:ext>
            </a:extLst>
          </p:cNvPr>
          <p:cNvSpPr txBox="1"/>
          <p:nvPr/>
        </p:nvSpPr>
        <p:spPr>
          <a:xfrm>
            <a:off x="789975" y="3631206"/>
            <a:ext cx="7012113" cy="646331"/>
          </a:xfrm>
          <a:prstGeom prst="rect">
            <a:avLst/>
          </a:prstGeom>
          <a:noFill/>
        </p:spPr>
        <p:txBody>
          <a:bodyPr wrap="square" rtlCol="0">
            <a:spAutoFit/>
          </a:bodyPr>
          <a:lstStyle/>
          <a:p>
            <a:r>
              <a:rPr lang="en-US" dirty="0">
                <a:solidFill>
                  <a:schemeClr val="bg1"/>
                </a:solidFill>
              </a:rPr>
              <a:t>In the Model view we can get a better look at these tables and see there’s no way to build a relationship between them.</a:t>
            </a:r>
          </a:p>
        </p:txBody>
      </p:sp>
    </p:spTree>
    <p:extLst>
      <p:ext uri="{BB962C8B-B14F-4D97-AF65-F5344CB8AC3E}">
        <p14:creationId xmlns:p14="http://schemas.microsoft.com/office/powerpoint/2010/main" val="241029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Power BI Embedded </a:t>
            </a:r>
            <a:r>
              <a:rPr lang="en-US" sz="2000" dirty="0">
                <a:solidFill>
                  <a:srgbClr val="F2C812"/>
                </a:solidFill>
              </a:rPr>
              <a:t>(20min)</a:t>
            </a:r>
            <a:endParaRPr lang="en-US" sz="2000" dirty="0"/>
          </a:p>
          <a:p>
            <a:pPr>
              <a:buClr>
                <a:srgbClr val="F2C812"/>
              </a:buClr>
            </a:pPr>
            <a:r>
              <a:rPr lang="en-US" sz="2000" dirty="0"/>
              <a:t>Key Influencers </a:t>
            </a:r>
            <a:r>
              <a:rPr lang="en-US" sz="2000" dirty="0">
                <a:solidFill>
                  <a:srgbClr val="F2C812"/>
                </a:solidFill>
              </a:rPr>
              <a:t>(20min)</a:t>
            </a:r>
            <a:endParaRPr lang="en-US" sz="2000" dirty="0"/>
          </a:p>
          <a:p>
            <a:pPr>
              <a:buClr>
                <a:srgbClr val="F2C812"/>
              </a:buClr>
            </a:pPr>
            <a:r>
              <a:rPr lang="en-US" sz="2000" dirty="0"/>
              <a:t>Automated-ML </a:t>
            </a:r>
            <a:r>
              <a:rPr lang="en-US" sz="2000" dirty="0">
                <a:solidFill>
                  <a:srgbClr val="F2C812"/>
                </a:solidFill>
              </a:rPr>
              <a:t>(20min)</a:t>
            </a:r>
            <a:endParaRPr lang="en-US" sz="2000" dirty="0"/>
          </a:p>
          <a:p>
            <a:pPr>
              <a:buClr>
                <a:srgbClr val="F2C812"/>
              </a:buClr>
            </a:pPr>
            <a:r>
              <a:rPr lang="en-US" sz="2000" dirty="0"/>
              <a:t>New Features Announcements </a:t>
            </a:r>
            <a:r>
              <a:rPr lang="en-US" sz="2000" dirty="0">
                <a:solidFill>
                  <a:srgbClr val="F2C812"/>
                </a:solidFill>
              </a:rPr>
              <a:t>(30min)</a:t>
            </a:r>
            <a:endParaRPr lang="en-US" sz="2000" dirty="0"/>
          </a:p>
          <a:p>
            <a:pPr>
              <a:buClr>
                <a:srgbClr val="F2C812"/>
              </a:buClr>
            </a:pPr>
            <a:r>
              <a:rPr lang="en-US" sz="2000" dirty="0"/>
              <a:t>Q&amp;A + Resources </a:t>
            </a:r>
            <a:r>
              <a:rPr lang="en-US" sz="2000" dirty="0">
                <a:solidFill>
                  <a:srgbClr val="F2C812"/>
                </a:solidFill>
              </a:rPr>
              <a:t>(30min)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B55D18DF-994F-4831-8627-F371621FDF3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4110177"/>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46CCA3-A95C-43F9-8F86-84CAE84AA7B7}"/>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0F5E90FF-5056-4AFC-8DDB-E265CEEC3A13}"/>
              </a:ext>
            </a:extLst>
          </p:cNvPr>
          <p:cNvSpPr txBox="1"/>
          <p:nvPr/>
        </p:nvSpPr>
        <p:spPr>
          <a:xfrm>
            <a:off x="3959002" y="2967335"/>
            <a:ext cx="4273995" cy="646331"/>
          </a:xfrm>
          <a:prstGeom prst="rect">
            <a:avLst/>
          </a:prstGeom>
          <a:noFill/>
        </p:spPr>
        <p:txBody>
          <a:bodyPr wrap="square" rtlCol="0">
            <a:spAutoFit/>
          </a:bodyPr>
          <a:lstStyle/>
          <a:p>
            <a:r>
              <a:rPr lang="en-US" dirty="0"/>
              <a:t>In the Data view we can the columns as well as the rows in those columns.</a:t>
            </a:r>
          </a:p>
        </p:txBody>
      </p:sp>
    </p:spTree>
    <p:extLst>
      <p:ext uri="{BB962C8B-B14F-4D97-AF65-F5344CB8AC3E}">
        <p14:creationId xmlns:p14="http://schemas.microsoft.com/office/powerpoint/2010/main" val="13958656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597947D-724F-4634-96C7-DED4BE237D53}"/>
              </a:ext>
            </a:extLst>
          </p:cNvPr>
          <p:cNvSpPr txBox="1"/>
          <p:nvPr/>
        </p:nvSpPr>
        <p:spPr>
          <a:xfrm>
            <a:off x="3959002" y="2967335"/>
            <a:ext cx="4273995" cy="646331"/>
          </a:xfrm>
          <a:prstGeom prst="rect">
            <a:avLst/>
          </a:prstGeom>
          <a:noFill/>
        </p:spPr>
        <p:txBody>
          <a:bodyPr wrap="square" rtlCol="0">
            <a:spAutoFit/>
          </a:bodyPr>
          <a:lstStyle/>
          <a:p>
            <a:r>
              <a:rPr lang="en-US" dirty="0"/>
              <a:t>We can notice there’s one row per job and one row per customer.</a:t>
            </a:r>
          </a:p>
        </p:txBody>
      </p:sp>
    </p:spTree>
    <p:extLst>
      <p:ext uri="{BB962C8B-B14F-4D97-AF65-F5344CB8AC3E}">
        <p14:creationId xmlns:p14="http://schemas.microsoft.com/office/powerpoint/2010/main" val="1632460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03\CustomerJobsBridge.xlsx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214CAF9C-329D-4123-8011-2E09AB8FC10C}"/>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2431390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63200-0E50-4854-AED6-B70B7EB2DD56}"/>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883257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CC6B945D-5824-4B92-BC7B-1A5026F0BDD8}"/>
              </a:ext>
            </a:extLst>
          </p:cNvPr>
          <p:cNvPicPr>
            <a:picLocks noChangeAspect="1"/>
          </p:cNvPicPr>
          <p:nvPr/>
        </p:nvPicPr>
        <p:blipFill>
          <a:blip r:embed="rId6"/>
          <a:stretch>
            <a:fillRect/>
          </a:stretch>
        </p:blipFill>
        <p:spPr>
          <a:xfrm>
            <a:off x="3186112" y="266700"/>
            <a:ext cx="5819775" cy="6324600"/>
          </a:xfrm>
          <a:prstGeom prst="rect">
            <a:avLst/>
          </a:prstGeom>
        </p:spPr>
      </p:pic>
    </p:spTree>
    <p:extLst>
      <p:ext uri="{BB962C8B-B14F-4D97-AF65-F5344CB8AC3E}">
        <p14:creationId xmlns:p14="http://schemas.microsoft.com/office/powerpoint/2010/main" val="2965654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4F744AE1-F355-4786-823C-2E60F6A2FBB0}"/>
              </a:ext>
            </a:extLst>
          </p:cNvPr>
          <p:cNvPicPr>
            <a:picLocks noChangeAspect="1"/>
          </p:cNvPicPr>
          <p:nvPr/>
        </p:nvPicPr>
        <p:blipFill>
          <a:blip r:embed="rId6"/>
          <a:stretch>
            <a:fillRect/>
          </a:stretch>
        </p:blipFill>
        <p:spPr>
          <a:xfrm>
            <a:off x="1900237" y="90487"/>
            <a:ext cx="8391525" cy="6677025"/>
          </a:xfrm>
          <a:prstGeom prst="rect">
            <a:avLst/>
          </a:prstGeom>
        </p:spPr>
      </p:pic>
    </p:spTree>
    <p:extLst>
      <p:ext uri="{BB962C8B-B14F-4D97-AF65-F5344CB8AC3E}">
        <p14:creationId xmlns:p14="http://schemas.microsoft.com/office/powerpoint/2010/main" val="36282961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44BD310-D87D-4333-83F8-F39A5C7040E2}"/>
              </a:ext>
            </a:extLst>
          </p:cNvPr>
          <p:cNvSpPr txBox="1"/>
          <p:nvPr/>
        </p:nvSpPr>
        <p:spPr>
          <a:xfrm>
            <a:off x="789975" y="4593107"/>
            <a:ext cx="7012113" cy="923330"/>
          </a:xfrm>
          <a:prstGeom prst="rect">
            <a:avLst/>
          </a:prstGeom>
          <a:noFill/>
        </p:spPr>
        <p:txBody>
          <a:bodyPr wrap="square" rtlCol="0">
            <a:spAutoFit/>
          </a:bodyPr>
          <a:lstStyle/>
          <a:p>
            <a:r>
              <a:rPr lang="en-US" dirty="0">
                <a:solidFill>
                  <a:schemeClr val="bg1"/>
                </a:solidFill>
              </a:rPr>
              <a:t>Power BI automatically tries to find relationships in our model and stablish those relationships. As you can see here, it has done that and they’re all one-sided. So we want to modify this to Both directions.</a:t>
            </a:r>
          </a:p>
        </p:txBody>
      </p:sp>
    </p:spTree>
    <p:extLst>
      <p:ext uri="{BB962C8B-B14F-4D97-AF65-F5344CB8AC3E}">
        <p14:creationId xmlns:p14="http://schemas.microsoft.com/office/powerpoint/2010/main" val="33648609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CE8D37C0-CD8F-4BF0-AAD7-8F921F3A3F1E}"/>
              </a:ext>
            </a:extLst>
          </p:cNvPr>
          <p:cNvPicPr>
            <a:picLocks noChangeAspect="1"/>
          </p:cNvPicPr>
          <p:nvPr/>
        </p:nvPicPr>
        <p:blipFill>
          <a:blip r:embed="rId6"/>
          <a:stretch>
            <a:fillRect/>
          </a:stretch>
        </p:blipFill>
        <p:spPr>
          <a:xfrm>
            <a:off x="2728912" y="557212"/>
            <a:ext cx="6734175" cy="5743575"/>
          </a:xfrm>
          <a:prstGeom prst="rect">
            <a:avLst/>
          </a:prstGeom>
        </p:spPr>
      </p:pic>
    </p:spTree>
    <p:extLst>
      <p:ext uri="{BB962C8B-B14F-4D97-AF65-F5344CB8AC3E}">
        <p14:creationId xmlns:p14="http://schemas.microsoft.com/office/powerpoint/2010/main" val="23117184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Picture 4">
            <a:extLst>
              <a:ext uri="{FF2B5EF4-FFF2-40B4-BE49-F238E27FC236}">
                <a16:creationId xmlns:a16="http://schemas.microsoft.com/office/drawing/2014/main" id="{294464BE-5BE6-401F-A259-B5E487B1F4F5}"/>
              </a:ext>
            </a:extLst>
          </p:cNvPr>
          <p:cNvPicPr>
            <a:picLocks noChangeAspect="1"/>
          </p:cNvPicPr>
          <p:nvPr/>
        </p:nvPicPr>
        <p:blipFill>
          <a:blip r:embed="rId6"/>
          <a:stretch>
            <a:fillRect/>
          </a:stretch>
        </p:blipFill>
        <p:spPr>
          <a:xfrm>
            <a:off x="2728912" y="557211"/>
            <a:ext cx="6734175" cy="5743575"/>
          </a:xfrm>
          <a:prstGeom prst="rect">
            <a:avLst/>
          </a:prstGeom>
        </p:spPr>
      </p:pic>
    </p:spTree>
    <p:extLst>
      <p:ext uri="{BB962C8B-B14F-4D97-AF65-F5344CB8AC3E}">
        <p14:creationId xmlns:p14="http://schemas.microsoft.com/office/powerpoint/2010/main" val="570000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94A54-020A-4278-BDFB-272DB22F6E26}"/>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A76212D4-B548-4011-B54D-3B207BCA65A1}"/>
              </a:ext>
            </a:extLst>
          </p:cNvPr>
          <p:cNvSpPr txBox="1"/>
          <p:nvPr/>
        </p:nvSpPr>
        <p:spPr>
          <a:xfrm>
            <a:off x="789975" y="4593107"/>
            <a:ext cx="7012113" cy="1200329"/>
          </a:xfrm>
          <a:prstGeom prst="rect">
            <a:avLst/>
          </a:prstGeom>
          <a:noFill/>
        </p:spPr>
        <p:txBody>
          <a:bodyPr wrap="square" rtlCol="0">
            <a:spAutoFit/>
          </a:bodyPr>
          <a:lstStyle/>
          <a:p>
            <a:r>
              <a:rPr lang="en-US" dirty="0">
                <a:solidFill>
                  <a:schemeClr val="bg1"/>
                </a:solidFill>
              </a:rPr>
              <a:t>Now we can look at some obvious questions. </a:t>
            </a:r>
          </a:p>
          <a:p>
            <a:r>
              <a:rPr lang="en-US" dirty="0">
                <a:solidFill>
                  <a:schemeClr val="bg1"/>
                </a:solidFill>
              </a:rPr>
              <a:t>How many jobs have been held by what customers?</a:t>
            </a:r>
          </a:p>
          <a:p>
            <a:r>
              <a:rPr lang="en-US" dirty="0">
                <a:solidFill>
                  <a:schemeClr val="bg1"/>
                </a:solidFill>
              </a:rPr>
              <a:t>How many jobs each customer holds?</a:t>
            </a:r>
          </a:p>
          <a:p>
            <a:r>
              <a:rPr lang="en-US" dirty="0">
                <a:solidFill>
                  <a:schemeClr val="bg1"/>
                </a:solidFill>
              </a:rPr>
              <a:t>Do customers with more jobs purchase more or purchase less?</a:t>
            </a:r>
          </a:p>
        </p:txBody>
      </p:sp>
    </p:spTree>
    <p:extLst>
      <p:ext uri="{BB962C8B-B14F-4D97-AF65-F5344CB8AC3E}">
        <p14:creationId xmlns:p14="http://schemas.microsoft.com/office/powerpoint/2010/main" val="1505575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28445</TotalTime>
  <Words>15131</Words>
  <Application>Microsoft Office PowerPoint</Application>
  <PresentationFormat>Widescreen</PresentationFormat>
  <Paragraphs>1805</Paragraphs>
  <Slides>233</Slides>
  <Notes>230</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233</vt:i4>
      </vt:variant>
    </vt:vector>
  </HeadingPairs>
  <TitlesOfParts>
    <vt:vector size="246" baseType="lpstr">
      <vt:lpstr>Arial</vt:lpstr>
      <vt:lpstr>Calibri</vt:lpstr>
      <vt:lpstr>Calibri Light</vt:lpstr>
      <vt:lpstr>Consolas</vt:lpstr>
      <vt:lpstr>Gill Sans</vt:lpstr>
      <vt:lpstr>Segoe UI</vt:lpstr>
      <vt:lpstr>Segoe UI (Body)</vt:lpstr>
      <vt:lpstr>Segoe UI Light</vt:lpstr>
      <vt:lpstr>Segoe UI Semibold</vt:lpstr>
      <vt:lpstr>Segoe UI Semilight</vt:lpstr>
      <vt:lpstr>Office Theme</vt:lpstr>
      <vt:lpstr>2_Office Theme</vt:lpstr>
      <vt:lpstr>3_Office Theme</vt:lpstr>
      <vt:lpstr>PowerPoint Presentation</vt:lpstr>
      <vt:lpstr>Please silence cell phones</vt:lpstr>
      <vt:lpstr>PowerPoint Presentation</vt:lpstr>
      <vt:lpstr>PowerPoint Presentation</vt:lpstr>
      <vt:lpstr>PowerPoint Presentation</vt:lpstr>
      <vt:lpstr>PowerPoint Presentation</vt:lpstr>
      <vt:lpstr>Schedule (times are approximate and will be fluid with the class)</vt:lpstr>
      <vt:lpstr>Agenda</vt:lpstr>
      <vt:lpstr>Agenda</vt:lpstr>
      <vt:lpstr>Advanced Data Modeling</vt:lpstr>
      <vt:lpstr>PowerPoint Presentation</vt:lpstr>
      <vt:lpstr>PowerPoint Presentation</vt:lpstr>
      <vt:lpstr>PowerPoint Presentation</vt:lpstr>
      <vt:lpstr>Cross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Filtering and Time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Many to Many with DAX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Factless Fact Table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Role Playing with DAX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Importing Multiple Date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
  <cp:keywords>Power BI, Dashboard</cp:keywords>
  <cp:lastModifiedBy>Hiram Fleitas</cp:lastModifiedBy>
  <cp:revision>642</cp:revision>
  <dcterms:created xsi:type="dcterms:W3CDTF">2016-05-30T15:33:26Z</dcterms:created>
  <dcterms:modified xsi:type="dcterms:W3CDTF">2019-12-18T08:16:52Z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